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23"/>
  </p:notesMasterIdLst>
  <p:sldIdLst>
    <p:sldId id="270" r:id="rId2"/>
    <p:sldId id="274" r:id="rId3"/>
    <p:sldId id="275" r:id="rId4"/>
    <p:sldId id="256" r:id="rId5"/>
    <p:sldId id="257" r:id="rId6"/>
    <p:sldId id="258" r:id="rId7"/>
    <p:sldId id="259" r:id="rId8"/>
    <p:sldId id="260" r:id="rId9"/>
    <p:sldId id="261" r:id="rId10"/>
    <p:sldId id="262" r:id="rId11"/>
    <p:sldId id="263" r:id="rId12"/>
    <p:sldId id="264" r:id="rId13"/>
    <p:sldId id="265" r:id="rId14"/>
    <p:sldId id="269" r:id="rId15"/>
    <p:sldId id="267" r:id="rId16"/>
    <p:sldId id="268" r:id="rId17"/>
    <p:sldId id="266" r:id="rId18"/>
    <p:sldId id="272" r:id="rId19"/>
    <p:sldId id="273" r:id="rId20"/>
    <p:sldId id="271"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56" autoAdjust="0"/>
  </p:normalViewPr>
  <p:slideViewPr>
    <p:cSldViewPr snapToGrid="0">
      <p:cViewPr varScale="1">
        <p:scale>
          <a:sx n="90" d="100"/>
          <a:sy n="90" d="100"/>
        </p:scale>
        <p:origin x="1356" y="84"/>
      </p:cViewPr>
      <p:guideLst/>
    </p:cSldViewPr>
  </p:slideViewPr>
  <p:notesTextViewPr>
    <p:cViewPr>
      <p:scale>
        <a:sx n="133" d="100"/>
        <a:sy n="133"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D1494-26FB-455E-8E12-39462EFCA93E}" type="datetimeFigureOut">
              <a:rPr lang="fr-FR" smtClean="0"/>
              <a:t>19/12/2023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89392-4FD1-4E04-B663-A5CEB4D834D0}" type="slidenum">
              <a:rPr lang="fr-FR" smtClean="0"/>
              <a:t>‹N°›</a:t>
            </a:fld>
            <a:endParaRPr lang="fr-FR"/>
          </a:p>
        </p:txBody>
      </p:sp>
    </p:spTree>
    <p:extLst>
      <p:ext uri="{BB962C8B-B14F-4D97-AF65-F5344CB8AC3E}">
        <p14:creationId xmlns:p14="http://schemas.microsoft.com/office/powerpoint/2010/main" val="2817611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Hi I’m going to introduce myself in English, </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my name is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Elisa</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I’m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28 years old</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and I’m come from </a:t>
            </a:r>
            <a:r>
              <a:rPr lang="en-US" sz="1800" b="1" dirty="0" err="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Périgueux</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FF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I completed my high school education with a degree in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Economics and Social</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And I don’t really know what to do after my certificate but the thing that motivated me was traveling.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FF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That’s why I decided to continue </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my studies with a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BTS in Tourism</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and a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Bachelor’s degree in Tourism</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FF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After my diploma I started to work because my goal was traveling.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1</a:t>
            </a:fld>
            <a:endParaRPr lang="fr-FR"/>
          </a:p>
        </p:txBody>
      </p:sp>
    </p:spTree>
    <p:extLst>
      <p:ext uri="{BB962C8B-B14F-4D97-AF65-F5344CB8AC3E}">
        <p14:creationId xmlns:p14="http://schemas.microsoft.com/office/powerpoint/2010/main" val="277560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bête à corne</a:t>
            </a:r>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18</a:t>
            </a:fld>
            <a:endParaRPr lang="fr-FR"/>
          </a:p>
        </p:txBody>
      </p:sp>
    </p:spTree>
    <p:extLst>
      <p:ext uri="{BB962C8B-B14F-4D97-AF65-F5344CB8AC3E}">
        <p14:creationId xmlns:p14="http://schemas.microsoft.com/office/powerpoint/2010/main" val="80761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Since 2016, I have worked in </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different</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jobs </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in tourism </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such as</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a travel agent in a travel agency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tourism advisor in an office</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and a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receptionist</a:t>
            </a: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 in a </a:t>
            </a:r>
            <a:r>
              <a:rPr lang="en-US" sz="18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hotel</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And in 2018 I have the chance to go to New-Zealand during 1 years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2</a:t>
            </a:fld>
            <a:endParaRPr lang="fr-FR"/>
          </a:p>
        </p:txBody>
      </p:sp>
    </p:spTree>
    <p:extLst>
      <p:ext uri="{BB962C8B-B14F-4D97-AF65-F5344CB8AC3E}">
        <p14:creationId xmlns:p14="http://schemas.microsoft.com/office/powerpoint/2010/main" val="287494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When I come back to France</a:t>
            </a: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Click</a:t>
            </a: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And I work as a receptionist in a hotel </a:t>
            </a: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click</a:t>
            </a: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and after</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3 years and tiring seasons, I decided to change my career path.</a:t>
            </a:r>
          </a:p>
          <a:p>
            <a:pPr>
              <a:lnSpc>
                <a:spcPct val="107000"/>
              </a:lnSpc>
              <a:spcAft>
                <a:spcPts val="800"/>
              </a:spcAft>
              <a:tabLst>
                <a:tab pos="640080" algn="l"/>
              </a:tabLs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click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And again, at this time I don’t know what to do. </a:t>
            </a: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click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640080" algn="l"/>
              </a:tabLs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But after few months I discovered web development with pole employ and </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that’s why I’m here today to present my project.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3</a:t>
            </a:fld>
            <a:endParaRPr lang="fr-FR"/>
          </a:p>
        </p:txBody>
      </p:sp>
    </p:spTree>
    <p:extLst>
      <p:ext uri="{BB962C8B-B14F-4D97-AF65-F5344CB8AC3E}">
        <p14:creationId xmlns:p14="http://schemas.microsoft.com/office/powerpoint/2010/main" val="85056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Histoire : L’association est créée en 2018 d’abord pour sa passion pour le sport automobile, notamment le karting. Agée de 14 Lucas fait 3 années de compétition de karting puis en 2023 sa passion évolue vers les compétitions de rallye. C’est donc pour le financement de sa passion dans le sport automobile que nait l’association Lucas Kart.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L’objet de l'association est de participer et organiser tous types de compétitions autour du sport automobile et d’organiser tous types de manifestations (lotos, tombolas, journées découvertes ...) afin de se financer ; percevoir de dons afin de subvenir au bon fonctionnement de l'association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Projet : L’association souhaite faire l’acquisition d’une appli mobile dans le but d’être plus visible et potentiellement avoir plus de sponsor pour subvenir au bon fonctionnement de l’association.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5</a:t>
            </a:fld>
            <a:endParaRPr lang="fr-FR"/>
          </a:p>
        </p:txBody>
      </p:sp>
    </p:spTree>
    <p:extLst>
      <p:ext uri="{BB962C8B-B14F-4D97-AF65-F5344CB8AC3E}">
        <p14:creationId xmlns:p14="http://schemas.microsoft.com/office/powerpoint/2010/main" val="35924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Qui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L’association,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Les sponsors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Chaque personne ou entreprise passionné ou non par le mode du sport automobile prêt à soutenir l’association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Quoi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Les activités de l’asso (les évènements)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La vente en ligne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Où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Rabastens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Mais plus largement dans le Tarn et département voisin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Voir des dons de toute la France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Quand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Le plus vite possible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Mettre en place une application mobile avant juillet 2024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Jusqu’à la fin de l’existence de l’association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Comment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Par le moyen d’une appli mobile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944880">
              <a:lnSpc>
                <a:spcPct val="107000"/>
              </a:lnSpc>
            </a:pPr>
            <a:r>
              <a:rPr lang="fr-FR" sz="1200" dirty="0">
                <a:effectLst/>
                <a:latin typeface="Arial" panose="020B0604020202020204" pitchFamily="34"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200" dirty="0">
                <a:effectLst/>
                <a:latin typeface="Arial" panose="020B0604020202020204" pitchFamily="34" charset="0"/>
                <a:ea typeface="Calibri" panose="020F0502020204030204" pitchFamily="34" charset="0"/>
                <a:cs typeface="Times New Roman" panose="02020603050405020304" pitchFamily="18" charset="0"/>
              </a:rPr>
              <a:t>Pourquoi ?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Pour développer les fonds de l’association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Réaliser le plus de compétition possible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fr-FR" sz="1200" dirty="0">
                <a:effectLst/>
                <a:latin typeface="Arial" panose="020B0604020202020204" pitchFamily="34" charset="0"/>
                <a:ea typeface="Calibri" panose="020F0502020204030204" pitchFamily="34" charset="0"/>
                <a:cs typeface="Times New Roman" panose="02020603050405020304" pitchFamily="18" charset="0"/>
              </a:rPr>
              <a:t>Être visible plus facilement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6</a:t>
            </a:fld>
            <a:endParaRPr lang="fr-FR"/>
          </a:p>
        </p:txBody>
      </p:sp>
    </p:spTree>
    <p:extLst>
      <p:ext uri="{BB962C8B-B14F-4D97-AF65-F5344CB8AC3E}">
        <p14:creationId xmlns:p14="http://schemas.microsoft.com/office/powerpoint/2010/main" val="265337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b="1" dirty="0" err="1">
                <a:effectLst/>
                <a:latin typeface="Arial" panose="020B0604020202020204" pitchFamily="34" charset="0"/>
                <a:ea typeface="Calibri" panose="020F0502020204030204" pitchFamily="34" charset="0"/>
                <a:cs typeface="Times New Roman" panose="02020603050405020304" pitchFamily="18" charset="0"/>
              </a:rPr>
              <a:t>Strenghts</a:t>
            </a:r>
            <a:r>
              <a:rPr lang="fr-FR" sz="1800" b="1"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Bonne gestion financière (gérer les finances de l'association de manière efficace et à veiller à ce que les fonds soient utilisés à bon escient.)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Bonne organisation (bien gérer les activités et le programme des championnats)</a:t>
            </a:r>
            <a:r>
              <a:rPr lang="fr-FR" sz="1800" spc="4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err="1">
                <a:effectLst/>
                <a:latin typeface="Arial" panose="020B0604020202020204" pitchFamily="34" charset="0"/>
                <a:ea typeface="Calibri" panose="020F0502020204030204" pitchFamily="34" charset="0"/>
                <a:cs typeface="Times New Roman" panose="02020603050405020304" pitchFamily="18" charset="0"/>
              </a:rPr>
              <a:t>Weaknesses</a:t>
            </a:r>
            <a:r>
              <a:rPr lang="fr-FR" sz="1800" b="1"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Le manque de visibilité sur le web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Le manque de budget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fr-FR" sz="1800"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err="1">
                <a:effectLst/>
                <a:latin typeface="Arial" panose="020B0604020202020204" pitchFamily="34" charset="0"/>
                <a:ea typeface="Calibri" panose="020F0502020204030204" pitchFamily="34" charset="0"/>
                <a:cs typeface="Times New Roman" panose="02020603050405020304" pitchFamily="18" charset="0"/>
              </a:rPr>
              <a:t>Opportunities</a:t>
            </a:r>
            <a:r>
              <a:rPr lang="fr-FR" sz="1800" b="1"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L'expansion des activités automobiles proposées pour attirer plus de sponsor. Cela permettrait à l'association de se diversifier et de se développer.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Arial" panose="020B060402020202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err="1">
                <a:effectLst/>
                <a:latin typeface="Arial" panose="020B0604020202020204" pitchFamily="34" charset="0"/>
                <a:ea typeface="Calibri" panose="020F0502020204030204" pitchFamily="34" charset="0"/>
                <a:cs typeface="Times New Roman" panose="02020603050405020304" pitchFamily="18" charset="0"/>
              </a:rPr>
              <a:t>Theats</a:t>
            </a:r>
            <a:r>
              <a:rPr lang="fr-FR" sz="1800" b="1" dirty="0">
                <a:effectLst/>
                <a:latin typeface="Arial" panose="020B0604020202020204" pitchFamily="34" charset="0"/>
                <a:ea typeface="Calibri" panose="020F0502020204030204" pitchFamily="34" charset="0"/>
                <a:cs typeface="Times New Roman" panose="02020603050405020304" pitchFamily="18" charset="0"/>
              </a:rPr>
              <a:t> :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La perte de sponsors peut résulter d'une mauvaise gestion et d'un manque de visibilité de l'association, ce qui peut réduire le budget et les activités.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De nouvelles associations dans le monde du sport automobile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Le durcissement des règlements liés à l’environnement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sz="1800" dirty="0">
                <a:effectLst/>
                <a:latin typeface="Arial" panose="020B0604020202020204" pitchFamily="34" charset="0"/>
                <a:ea typeface="Calibri" panose="020F0502020204030204" pitchFamily="34" charset="0"/>
                <a:cs typeface="Times New Roman" panose="02020603050405020304" pitchFamily="18" charset="0"/>
              </a:rPr>
              <a:t>La conjoncture économique mauvaise = moins de donation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9</a:t>
            </a:fld>
            <a:endParaRPr lang="fr-FR"/>
          </a:p>
        </p:txBody>
      </p:sp>
    </p:spTree>
    <p:extLst>
      <p:ext uri="{BB962C8B-B14F-4D97-AF65-F5344CB8AC3E}">
        <p14:creationId xmlns:p14="http://schemas.microsoft.com/office/powerpoint/2010/main" val="317645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rial" panose="020B0604020202020204" pitchFamily="34" charset="0"/>
                <a:ea typeface="Calibri" panose="020F0502020204030204" pitchFamily="34" charset="0"/>
                <a:cs typeface="Times New Roman" panose="02020603050405020304" pitchFamily="18" charset="0"/>
              </a:rPr>
              <a:t>Les polices sans-</a:t>
            </a:r>
            <a:r>
              <a:rPr lang="fr-FR" sz="1800" dirty="0" err="1">
                <a:effectLst/>
                <a:latin typeface="Arial" panose="020B0604020202020204" pitchFamily="34" charset="0"/>
                <a:ea typeface="Calibri" panose="020F0502020204030204" pitchFamily="34" charset="0"/>
                <a:cs typeface="Times New Roman" panose="02020603050405020304" pitchFamily="18" charset="0"/>
              </a:rPr>
              <a:t>serif</a:t>
            </a:r>
            <a:r>
              <a:rPr lang="fr-FR" sz="1800" dirty="0">
                <a:effectLst/>
                <a:latin typeface="Arial" panose="020B0604020202020204" pitchFamily="34" charset="0"/>
                <a:ea typeface="Calibri" panose="020F0502020204030204" pitchFamily="34" charset="0"/>
                <a:cs typeface="Times New Roman" panose="02020603050405020304" pitchFamily="18" charset="0"/>
              </a:rPr>
              <a:t> sont des polices de caractères qui ne possèdent pas de petits traits décoratifs à la fin de leurs caractères, contrairement aux polices </a:t>
            </a:r>
            <a:r>
              <a:rPr lang="fr-FR" sz="1800" dirty="0" err="1">
                <a:effectLst/>
                <a:latin typeface="Arial" panose="020B0604020202020204" pitchFamily="34" charset="0"/>
                <a:ea typeface="Calibri" panose="020F0502020204030204" pitchFamily="34" charset="0"/>
                <a:cs typeface="Times New Roman" panose="02020603050405020304" pitchFamily="18" charset="0"/>
              </a:rPr>
              <a:t>serif</a:t>
            </a:r>
            <a:r>
              <a:rPr lang="fr-FR" sz="1800" dirty="0">
                <a:effectLst/>
                <a:latin typeface="Arial" panose="020B0604020202020204" pitchFamily="34" charset="0"/>
                <a:ea typeface="Calibri" panose="020F0502020204030204" pitchFamily="34" charset="0"/>
                <a:cs typeface="Times New Roman" panose="02020603050405020304" pitchFamily="18" charset="0"/>
              </a:rPr>
              <a:t>. Elles sont souvent utilisées pour les titres et les textes courts, car elles offrent une grande lisibilité, même dans les petites tailles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10</a:t>
            </a:fld>
            <a:endParaRPr lang="fr-FR"/>
          </a:p>
        </p:txBody>
      </p:sp>
    </p:spTree>
    <p:extLst>
      <p:ext uri="{BB962C8B-B14F-4D97-AF65-F5344CB8AC3E}">
        <p14:creationId xmlns:p14="http://schemas.microsoft.com/office/powerpoint/2010/main" val="110244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Times New Roman" panose="02020603050405020304" pitchFamily="18" charset="0"/>
              </a:rPr>
              <a:t>https://www.gloomaps.com/YXMee3rJbr</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13</a:t>
            </a:fld>
            <a:endParaRPr lang="fr-FR"/>
          </a:p>
        </p:txBody>
      </p:sp>
    </p:spTree>
    <p:extLst>
      <p:ext uri="{BB962C8B-B14F-4D97-AF65-F5344CB8AC3E}">
        <p14:creationId xmlns:p14="http://schemas.microsoft.com/office/powerpoint/2010/main" val="330001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6C89392-4FD1-4E04-B663-A5CEB4D834D0}" type="slidenum">
              <a:rPr lang="fr-FR" smtClean="0"/>
              <a:t>14</a:t>
            </a:fld>
            <a:endParaRPr lang="fr-FR"/>
          </a:p>
        </p:txBody>
      </p:sp>
    </p:spTree>
    <p:extLst>
      <p:ext uri="{BB962C8B-B14F-4D97-AF65-F5344CB8AC3E}">
        <p14:creationId xmlns:p14="http://schemas.microsoft.com/office/powerpoint/2010/main" val="164399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2F2D33E-314C-4840-9E6B-6B62F0EBFFA1}" type="datetimeFigureOut">
              <a:rPr lang="fr-FR" smtClean="0"/>
              <a:t>19/12/2023</a:t>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63D5A9A-DDA5-436B-9ADE-34B31A8867A4}" type="slidenum">
              <a:rPr lang="fr-FR" smtClean="0"/>
              <a:t>‹N°›</a:t>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66566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2F2D33E-314C-4840-9E6B-6B62F0EBFFA1}" type="datetimeFigureOut">
              <a:rPr lang="fr-FR" smtClean="0"/>
              <a:t>19/12/2023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234192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2F2D33E-314C-4840-9E6B-6B62F0EBFFA1}" type="datetimeFigureOut">
              <a:rPr lang="fr-FR" smtClean="0"/>
              <a:t>19/12/2023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212625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2F2D33E-314C-4840-9E6B-6B62F0EBFFA1}" type="datetimeFigureOut">
              <a:rPr lang="fr-FR" smtClean="0"/>
              <a:t>19/12/2023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114544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2F2D33E-314C-4840-9E6B-6B62F0EBFFA1}" type="datetimeFigureOut">
              <a:rPr lang="fr-FR" smtClean="0"/>
              <a:t>19/12/2023</a:t>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63D5A9A-DDA5-436B-9ADE-34B31A8867A4}" type="slidenum">
              <a:rPr lang="fr-FR" smtClean="0"/>
              <a:t>‹N°›</a:t>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087198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2F2D33E-314C-4840-9E6B-6B62F0EBFFA1}" type="datetimeFigureOut">
              <a:rPr lang="fr-FR" smtClean="0"/>
              <a:t>19/12/2023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47044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2F2D33E-314C-4840-9E6B-6B62F0EBFFA1}" type="datetimeFigureOut">
              <a:rPr lang="fr-FR" smtClean="0"/>
              <a:t>19/12/2023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333233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2F2D33E-314C-4840-9E6B-6B62F0EBFFA1}" type="datetimeFigureOut">
              <a:rPr lang="fr-FR" smtClean="0"/>
              <a:t>19/12/2023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300936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2D33E-314C-4840-9E6B-6B62F0EBFFA1}" type="datetimeFigureOut">
              <a:rPr lang="fr-FR" smtClean="0"/>
              <a:t>19/12/2023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63D5A9A-DDA5-436B-9ADE-34B31A8867A4}" type="slidenum">
              <a:rPr lang="fr-FR" smtClean="0"/>
              <a:t>‹N°›</a:t>
            </a:fld>
            <a:endParaRPr lang="fr-FR"/>
          </a:p>
        </p:txBody>
      </p:sp>
    </p:spTree>
    <p:extLst>
      <p:ext uri="{BB962C8B-B14F-4D97-AF65-F5344CB8AC3E}">
        <p14:creationId xmlns:p14="http://schemas.microsoft.com/office/powerpoint/2010/main" val="32117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2F2D33E-314C-4840-9E6B-6B62F0EBFFA1}" type="datetimeFigureOut">
              <a:rPr lang="fr-FR" smtClean="0"/>
              <a:t>19/12/2023</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63D5A9A-DDA5-436B-9ADE-34B31A8867A4}"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64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2F2D33E-314C-4840-9E6B-6B62F0EBFFA1}" type="datetimeFigureOut">
              <a:rPr lang="fr-FR" smtClean="0"/>
              <a:t>19/12/2023</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63D5A9A-DDA5-436B-9ADE-34B31A8867A4}"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5361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2F2D33E-314C-4840-9E6B-6B62F0EBFFA1}" type="datetimeFigureOut">
              <a:rPr lang="fr-FR" smtClean="0"/>
              <a:t>19/12/2023</a:t>
            </a:fld>
            <a:endParaRPr lang="fr-F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F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63D5A9A-DDA5-436B-9ADE-34B31A8867A4}" type="slidenum">
              <a:rPr lang="fr-FR" smtClean="0"/>
              <a:t>‹N°›</a:t>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758858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hyperlink" Target="https://www.figma.com/file/uV0QInwsTrARyvCZoTdnAZ/Fil-Rouge?type=design&amp;node-id=40-3&amp;mode=design&amp;t=94uC5EdiXELf8NMV-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EF0E1F-26AB-B5E8-895E-E590C6C8A4E6}"/>
              </a:ext>
            </a:extLst>
          </p:cNvPr>
          <p:cNvSpPr>
            <a:spLocks noGrp="1"/>
          </p:cNvSpPr>
          <p:nvPr>
            <p:ph type="title"/>
          </p:nvPr>
        </p:nvSpPr>
        <p:spPr>
          <a:xfrm>
            <a:off x="1145822" y="304370"/>
            <a:ext cx="9601200" cy="786384"/>
          </a:xfrm>
        </p:spPr>
        <p:txBody>
          <a:bodyPr/>
          <a:lstStyle/>
          <a:p>
            <a:r>
              <a:rPr lang="fr-FR" dirty="0">
                <a:solidFill>
                  <a:schemeClr val="tx1"/>
                </a:solidFill>
              </a:rPr>
              <a:t>About </a:t>
            </a:r>
            <a:r>
              <a:rPr lang="fr-FR" dirty="0" err="1">
                <a:solidFill>
                  <a:schemeClr val="tx1"/>
                </a:solidFill>
              </a:rPr>
              <a:t>Myself</a:t>
            </a:r>
            <a:endParaRPr lang="fr-FR" dirty="0">
              <a:solidFill>
                <a:schemeClr val="tx1"/>
              </a:solidFill>
            </a:endParaRPr>
          </a:p>
        </p:txBody>
      </p:sp>
      <p:pic>
        <p:nvPicPr>
          <p:cNvPr id="8" name="Picture 2">
            <a:extLst>
              <a:ext uri="{FF2B5EF4-FFF2-40B4-BE49-F238E27FC236}">
                <a16:creationId xmlns:a16="http://schemas.microsoft.com/office/drawing/2014/main" id="{46F95367-3421-858E-A99E-11C8471C5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83" y="2588992"/>
            <a:ext cx="2359184" cy="2359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80B69A0-03DF-83CA-4276-0ADE7D3FD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627" y="2774968"/>
            <a:ext cx="1948132" cy="1987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8E2B69-0025-08FF-6C3D-F4750B284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8430" y="2982901"/>
            <a:ext cx="2062174" cy="196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78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1E54C-D310-A878-A0FA-732FAAC85D9A}"/>
              </a:ext>
            </a:extLst>
          </p:cNvPr>
          <p:cNvSpPr>
            <a:spLocks noGrp="1"/>
          </p:cNvSpPr>
          <p:nvPr>
            <p:ph type="title"/>
          </p:nvPr>
        </p:nvSpPr>
        <p:spPr>
          <a:xfrm>
            <a:off x="969262" y="249369"/>
            <a:ext cx="4370832" cy="722376"/>
          </a:xfrm>
        </p:spPr>
        <p:txBody>
          <a:bodyPr>
            <a:normAutofit fontScale="90000"/>
          </a:bodyPr>
          <a:lstStyle/>
          <a:p>
            <a:r>
              <a:rPr lang="fr-FR" dirty="0">
                <a:solidFill>
                  <a:schemeClr val="tx1"/>
                </a:solidFill>
              </a:rPr>
              <a:t>Charte éditoriale :</a:t>
            </a:r>
          </a:p>
        </p:txBody>
      </p:sp>
      <p:sp>
        <p:nvSpPr>
          <p:cNvPr id="3" name="Espace réservé du contenu 2">
            <a:extLst>
              <a:ext uri="{FF2B5EF4-FFF2-40B4-BE49-F238E27FC236}">
                <a16:creationId xmlns:a16="http://schemas.microsoft.com/office/drawing/2014/main" id="{91E195E4-ADFC-DB16-5FD7-075D15A5984C}"/>
              </a:ext>
            </a:extLst>
          </p:cNvPr>
          <p:cNvSpPr>
            <a:spLocks noGrp="1"/>
          </p:cNvSpPr>
          <p:nvPr>
            <p:ph idx="1"/>
          </p:nvPr>
        </p:nvSpPr>
        <p:spPr>
          <a:xfrm>
            <a:off x="7077456" y="1243584"/>
            <a:ext cx="4544568" cy="5266944"/>
          </a:xfrm>
        </p:spPr>
        <p:txBody>
          <a:bodyPr/>
          <a:lstStyle/>
          <a:p>
            <a:r>
              <a:rPr lang="fr-FR" dirty="0">
                <a:solidFill>
                  <a:srgbClr val="FF0000"/>
                </a:solidFill>
              </a:rPr>
              <a:t>Logo déjà existant:</a:t>
            </a:r>
          </a:p>
          <a:p>
            <a:endParaRPr lang="fr-FR" dirty="0">
              <a:solidFill>
                <a:schemeClr val="tx1"/>
              </a:solidFill>
            </a:endParaRPr>
          </a:p>
          <a:p>
            <a:pPr marL="0" indent="0">
              <a:buNone/>
            </a:pPr>
            <a:endParaRPr lang="fr-FR" dirty="0">
              <a:solidFill>
                <a:schemeClr val="tx1"/>
              </a:solidFill>
            </a:endParaRPr>
          </a:p>
          <a:p>
            <a:pPr marL="0" indent="0">
              <a:buNone/>
            </a:pPr>
            <a:endParaRPr lang="fr-FR" dirty="0">
              <a:solidFill>
                <a:schemeClr val="tx1"/>
              </a:solidFill>
            </a:endParaRPr>
          </a:p>
          <a:p>
            <a:r>
              <a:rPr lang="fr-FR" dirty="0">
                <a:solidFill>
                  <a:srgbClr val="FF0000"/>
                </a:solidFill>
              </a:rPr>
              <a:t>Couleurs : </a:t>
            </a:r>
          </a:p>
          <a:p>
            <a:pPr lvl="1"/>
            <a:r>
              <a:rPr lang="fr-FR" dirty="0">
                <a:solidFill>
                  <a:schemeClr val="tx1"/>
                </a:solidFill>
              </a:rPr>
              <a:t>Rouge, noir et du blanc</a:t>
            </a:r>
          </a:p>
          <a:p>
            <a:pPr lvl="1"/>
            <a:endParaRPr lang="fr-FR" dirty="0">
              <a:solidFill>
                <a:schemeClr val="tx1"/>
              </a:solidFill>
            </a:endParaRPr>
          </a:p>
          <a:p>
            <a:r>
              <a:rPr lang="fr-FR" dirty="0">
                <a:solidFill>
                  <a:srgbClr val="FF0000"/>
                </a:solidFill>
              </a:rPr>
              <a:t>Police : </a:t>
            </a:r>
          </a:p>
          <a:p>
            <a:pPr lvl="1"/>
            <a:r>
              <a:rPr lang="fr-FR" b="0" i="0" dirty="0">
                <a:solidFill>
                  <a:srgbClr val="000000"/>
                </a:solidFill>
                <a:effectLst/>
              </a:rPr>
              <a:t>Titre 1 / </a:t>
            </a:r>
            <a:r>
              <a:rPr lang="fr-FR" b="0" i="0" dirty="0" err="1">
                <a:solidFill>
                  <a:srgbClr val="000000"/>
                </a:solidFill>
                <a:effectLst/>
              </a:rPr>
              <a:t>Audiowide</a:t>
            </a:r>
            <a:endParaRPr lang="fr-FR" b="0" i="0" dirty="0">
              <a:solidFill>
                <a:srgbClr val="000000"/>
              </a:solidFill>
              <a:effectLst/>
            </a:endParaRPr>
          </a:p>
          <a:p>
            <a:pPr lvl="1"/>
            <a:r>
              <a:rPr lang="fr-FR" b="0" i="0" dirty="0">
                <a:solidFill>
                  <a:srgbClr val="000000"/>
                </a:solidFill>
                <a:effectLst/>
              </a:rPr>
              <a:t>Sous-titre / IBM </a:t>
            </a:r>
            <a:r>
              <a:rPr lang="fr-FR" b="0" i="0" dirty="0" err="1">
                <a:solidFill>
                  <a:srgbClr val="000000"/>
                </a:solidFill>
                <a:effectLst/>
              </a:rPr>
              <a:t>Plex</a:t>
            </a:r>
            <a:r>
              <a:rPr lang="fr-FR" b="0" i="0" dirty="0">
                <a:solidFill>
                  <a:srgbClr val="000000"/>
                </a:solidFill>
                <a:effectLst/>
              </a:rPr>
              <a:t> Sans</a:t>
            </a:r>
          </a:p>
          <a:p>
            <a:pPr lvl="1"/>
            <a:r>
              <a:rPr lang="fr-FR" b="0" i="0" dirty="0">
                <a:solidFill>
                  <a:srgbClr val="000000"/>
                </a:solidFill>
                <a:effectLst/>
              </a:rPr>
              <a:t>Texte /</a:t>
            </a:r>
            <a:r>
              <a:rPr lang="fr-FR" b="0" i="0" dirty="0">
                <a:solidFill>
                  <a:srgbClr val="D90404"/>
                </a:solidFill>
                <a:effectLst/>
              </a:rPr>
              <a:t>Lien /</a:t>
            </a:r>
            <a:r>
              <a:rPr lang="fr-FR" b="0" i="0" dirty="0">
                <a:solidFill>
                  <a:srgbClr val="000000"/>
                </a:solidFill>
                <a:effectLst/>
              </a:rPr>
              <a:t> Barlow</a:t>
            </a:r>
            <a:endParaRPr lang="fr-FR" dirty="0">
              <a:solidFill>
                <a:schemeClr val="tx1"/>
              </a:solidFill>
            </a:endParaRPr>
          </a:p>
          <a:p>
            <a:pPr marL="530352" lvl="1" indent="0">
              <a:buNone/>
            </a:pPr>
            <a:endParaRPr lang="fr-FR" dirty="0">
              <a:solidFill>
                <a:schemeClr val="tx1"/>
              </a:solidFill>
            </a:endParaRPr>
          </a:p>
          <a:p>
            <a:pPr lvl="1"/>
            <a:endParaRPr lang="fr-FR" dirty="0"/>
          </a:p>
          <a:p>
            <a:pPr marL="530352" lvl="1" indent="0">
              <a:buNone/>
            </a:pPr>
            <a:endParaRPr lang="fr-FR" dirty="0"/>
          </a:p>
        </p:txBody>
      </p:sp>
      <p:sp>
        <p:nvSpPr>
          <p:cNvPr id="4" name="Titre 1">
            <a:extLst>
              <a:ext uri="{FF2B5EF4-FFF2-40B4-BE49-F238E27FC236}">
                <a16:creationId xmlns:a16="http://schemas.microsoft.com/office/drawing/2014/main" id="{67B1BEC8-E797-64DD-B8CA-05CBD37099EF}"/>
              </a:ext>
            </a:extLst>
          </p:cNvPr>
          <p:cNvSpPr txBox="1">
            <a:spLocks/>
          </p:cNvSpPr>
          <p:nvPr/>
        </p:nvSpPr>
        <p:spPr>
          <a:xfrm>
            <a:off x="6851906" y="252984"/>
            <a:ext cx="4370832" cy="722376"/>
          </a:xfrm>
          <a:prstGeom prst="rect">
            <a:avLst/>
          </a:prstGeom>
        </p:spPr>
        <p:txBody>
          <a:bodyPr vert="horz" lIns="91440" tIns="45720" rIns="91440" bIns="45720" rtlCol="0" anchor="t">
            <a:normAutofit fontScale="9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solidFill>
                  <a:schemeClr val="tx1"/>
                </a:solidFill>
              </a:rPr>
              <a:t>Charte graphique :</a:t>
            </a:r>
          </a:p>
        </p:txBody>
      </p:sp>
      <p:sp>
        <p:nvSpPr>
          <p:cNvPr id="5" name="Espace réservé du contenu 2">
            <a:extLst>
              <a:ext uri="{FF2B5EF4-FFF2-40B4-BE49-F238E27FC236}">
                <a16:creationId xmlns:a16="http://schemas.microsoft.com/office/drawing/2014/main" id="{B7D6BA50-E43B-9275-C57D-207EE868768B}"/>
              </a:ext>
            </a:extLst>
          </p:cNvPr>
          <p:cNvSpPr txBox="1">
            <a:spLocks/>
          </p:cNvSpPr>
          <p:nvPr/>
        </p:nvSpPr>
        <p:spPr>
          <a:xfrm>
            <a:off x="1121664" y="990600"/>
            <a:ext cx="4544568" cy="54102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fr-FR" dirty="0">
                <a:solidFill>
                  <a:srgbClr val="FF0000"/>
                </a:solidFill>
              </a:rPr>
              <a:t>Le Public cible : </a:t>
            </a:r>
          </a:p>
          <a:p>
            <a:pPr lvl="1"/>
            <a:r>
              <a:rPr lang="fr-FR" dirty="0">
                <a:solidFill>
                  <a:schemeClr val="tx1"/>
                </a:solidFill>
              </a:rPr>
              <a:t>Passionnés du sport automobile</a:t>
            </a:r>
          </a:p>
          <a:p>
            <a:pPr lvl="1"/>
            <a:endParaRPr lang="fr-FR" dirty="0">
              <a:solidFill>
                <a:schemeClr val="tx1"/>
              </a:solidFill>
            </a:endParaRPr>
          </a:p>
          <a:p>
            <a:r>
              <a:rPr lang="fr-FR" dirty="0">
                <a:solidFill>
                  <a:srgbClr val="FF0000"/>
                </a:solidFill>
              </a:rPr>
              <a:t>Le ton et la voix : </a:t>
            </a:r>
          </a:p>
          <a:p>
            <a:pPr lvl="1"/>
            <a:r>
              <a:rPr lang="fr-FR" dirty="0">
                <a:solidFill>
                  <a:schemeClr val="tx1"/>
                </a:solidFill>
              </a:rPr>
              <a:t>Amical et informel</a:t>
            </a:r>
          </a:p>
          <a:p>
            <a:pPr lvl="1"/>
            <a:endParaRPr lang="fr-FR" dirty="0">
              <a:solidFill>
                <a:schemeClr val="tx1"/>
              </a:solidFill>
            </a:endParaRPr>
          </a:p>
          <a:p>
            <a:r>
              <a:rPr lang="fr-FR" dirty="0">
                <a:solidFill>
                  <a:srgbClr val="FF0000"/>
                </a:solidFill>
              </a:rPr>
              <a:t>Le style d’écriture :</a:t>
            </a:r>
          </a:p>
          <a:p>
            <a:pPr lvl="1"/>
            <a:r>
              <a:rPr lang="fr-FR" dirty="0">
                <a:solidFill>
                  <a:schemeClr val="tx1"/>
                </a:solidFill>
              </a:rPr>
              <a:t>Simple et facile à comprendre</a:t>
            </a:r>
          </a:p>
          <a:p>
            <a:pPr lvl="1"/>
            <a:endParaRPr lang="fr-FR" dirty="0">
              <a:solidFill>
                <a:schemeClr val="tx1"/>
              </a:solidFill>
            </a:endParaRPr>
          </a:p>
          <a:p>
            <a:r>
              <a:rPr lang="fr-FR" dirty="0">
                <a:solidFill>
                  <a:srgbClr val="FF0000"/>
                </a:solidFill>
              </a:rPr>
              <a:t>Les Mots-clés : </a:t>
            </a:r>
          </a:p>
          <a:p>
            <a:pPr lvl="1"/>
            <a:r>
              <a:rPr lang="fr-FR" dirty="0">
                <a:solidFill>
                  <a:schemeClr val="tx1"/>
                </a:solidFill>
              </a:rPr>
              <a:t>Rallye, Association, Don, Sponsors, Course, Voiture, Equipage, Boutique … </a:t>
            </a:r>
          </a:p>
          <a:p>
            <a:pPr lvl="1"/>
            <a:endParaRPr lang="fr-FR" dirty="0">
              <a:solidFill>
                <a:schemeClr val="tx1"/>
              </a:solidFill>
            </a:endParaRPr>
          </a:p>
          <a:p>
            <a:pPr marL="0" indent="0">
              <a:buNone/>
            </a:pPr>
            <a:endParaRPr lang="fr-FR" dirty="0">
              <a:solidFill>
                <a:schemeClr val="tx1"/>
              </a:solidFill>
            </a:endParaRPr>
          </a:p>
          <a:p>
            <a:pPr lvl="1"/>
            <a:endParaRPr lang="fr-FR" dirty="0">
              <a:solidFill>
                <a:schemeClr val="tx1"/>
              </a:solidFill>
            </a:endParaRPr>
          </a:p>
        </p:txBody>
      </p:sp>
      <p:pic>
        <p:nvPicPr>
          <p:cNvPr id="6" name="Image 5">
            <a:extLst>
              <a:ext uri="{FF2B5EF4-FFF2-40B4-BE49-F238E27FC236}">
                <a16:creationId xmlns:a16="http://schemas.microsoft.com/office/drawing/2014/main" id="{67AF01AC-7E10-BECE-13F9-F5AFF555CECF}"/>
              </a:ext>
            </a:extLst>
          </p:cNvPr>
          <p:cNvPicPr>
            <a:picLocks noChangeAspect="1"/>
          </p:cNvPicPr>
          <p:nvPr/>
        </p:nvPicPr>
        <p:blipFill>
          <a:blip r:embed="rId3"/>
          <a:stretch>
            <a:fillRect/>
          </a:stretch>
        </p:blipFill>
        <p:spPr>
          <a:xfrm>
            <a:off x="7690024" y="1670231"/>
            <a:ext cx="1237596" cy="835225"/>
          </a:xfrm>
          <a:prstGeom prst="rect">
            <a:avLst/>
          </a:prstGeom>
        </p:spPr>
      </p:pic>
      <p:pic>
        <p:nvPicPr>
          <p:cNvPr id="7" name="Image 6">
            <a:extLst>
              <a:ext uri="{FF2B5EF4-FFF2-40B4-BE49-F238E27FC236}">
                <a16:creationId xmlns:a16="http://schemas.microsoft.com/office/drawing/2014/main" id="{48D3A5E4-522F-E30A-E96A-7DE73DA76C2C}"/>
              </a:ext>
            </a:extLst>
          </p:cNvPr>
          <p:cNvPicPr>
            <a:picLocks noChangeAspect="1"/>
          </p:cNvPicPr>
          <p:nvPr/>
        </p:nvPicPr>
        <p:blipFill>
          <a:blip r:embed="rId4"/>
          <a:stretch>
            <a:fillRect/>
          </a:stretch>
        </p:blipFill>
        <p:spPr>
          <a:xfrm>
            <a:off x="9540188" y="1653431"/>
            <a:ext cx="1255885" cy="850466"/>
          </a:xfrm>
          <a:prstGeom prst="rect">
            <a:avLst/>
          </a:prstGeom>
        </p:spPr>
      </p:pic>
    </p:spTree>
    <p:extLst>
      <p:ext uri="{BB962C8B-B14F-4D97-AF65-F5344CB8AC3E}">
        <p14:creationId xmlns:p14="http://schemas.microsoft.com/office/powerpoint/2010/main" val="30952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C6675-6253-96E1-540E-2418B2C34D39}"/>
              </a:ext>
            </a:extLst>
          </p:cNvPr>
          <p:cNvSpPr>
            <a:spLocks noGrp="1"/>
          </p:cNvSpPr>
          <p:nvPr>
            <p:ph type="title"/>
          </p:nvPr>
        </p:nvSpPr>
        <p:spPr>
          <a:xfrm>
            <a:off x="1371600" y="140208"/>
            <a:ext cx="9601200" cy="850392"/>
          </a:xfrm>
        </p:spPr>
        <p:txBody>
          <a:bodyPr/>
          <a:lstStyle/>
          <a:p>
            <a:r>
              <a:rPr lang="fr-FR" dirty="0" err="1">
                <a:solidFill>
                  <a:schemeClr val="tx1"/>
                </a:solidFill>
              </a:rPr>
              <a:t>Moodboard</a:t>
            </a:r>
            <a:r>
              <a:rPr lang="fr-FR" dirty="0">
                <a:solidFill>
                  <a:schemeClr val="tx1"/>
                </a:solidFill>
              </a:rPr>
              <a:t> :</a:t>
            </a:r>
          </a:p>
        </p:txBody>
      </p:sp>
      <p:pic>
        <p:nvPicPr>
          <p:cNvPr id="5" name="Espace réservé du contenu 4">
            <a:extLst>
              <a:ext uri="{FF2B5EF4-FFF2-40B4-BE49-F238E27FC236}">
                <a16:creationId xmlns:a16="http://schemas.microsoft.com/office/drawing/2014/main" id="{85F4052A-62CF-156C-16A3-BE6E3C73D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608" y="896112"/>
            <a:ext cx="11241024" cy="5620512"/>
          </a:xfrm>
        </p:spPr>
      </p:pic>
    </p:spTree>
    <p:extLst>
      <p:ext uri="{BB962C8B-B14F-4D97-AF65-F5344CB8AC3E}">
        <p14:creationId xmlns:p14="http://schemas.microsoft.com/office/powerpoint/2010/main" val="291757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541A1-87AE-98EB-79B6-F0EDB33572F1}"/>
              </a:ext>
            </a:extLst>
          </p:cNvPr>
          <p:cNvSpPr>
            <a:spLocks noGrp="1"/>
          </p:cNvSpPr>
          <p:nvPr>
            <p:ph type="title"/>
          </p:nvPr>
        </p:nvSpPr>
        <p:spPr>
          <a:xfrm>
            <a:off x="1295400" y="256032"/>
            <a:ext cx="9601200" cy="813816"/>
          </a:xfrm>
        </p:spPr>
        <p:txBody>
          <a:bodyPr/>
          <a:lstStyle/>
          <a:p>
            <a:r>
              <a:rPr lang="fr-FR" dirty="0">
                <a:solidFill>
                  <a:schemeClr val="tx1"/>
                </a:solidFill>
              </a:rPr>
              <a:t>Style </a:t>
            </a:r>
            <a:r>
              <a:rPr lang="fr-FR" dirty="0" err="1">
                <a:solidFill>
                  <a:schemeClr val="tx1"/>
                </a:solidFill>
              </a:rPr>
              <a:t>Tile</a:t>
            </a:r>
            <a:r>
              <a:rPr lang="fr-FR" dirty="0">
                <a:solidFill>
                  <a:schemeClr val="tx1"/>
                </a:solidFill>
              </a:rPr>
              <a:t> :</a:t>
            </a:r>
          </a:p>
        </p:txBody>
      </p:sp>
      <p:pic>
        <p:nvPicPr>
          <p:cNvPr id="5" name="Espace réservé du contenu 4">
            <a:extLst>
              <a:ext uri="{FF2B5EF4-FFF2-40B4-BE49-F238E27FC236}">
                <a16:creationId xmlns:a16="http://schemas.microsoft.com/office/drawing/2014/main" id="{EDBEACC5-94AC-F77D-E528-414B5EE677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069848"/>
            <a:ext cx="10381488" cy="5190744"/>
          </a:xfrm>
        </p:spPr>
      </p:pic>
    </p:spTree>
    <p:extLst>
      <p:ext uri="{BB962C8B-B14F-4D97-AF65-F5344CB8AC3E}">
        <p14:creationId xmlns:p14="http://schemas.microsoft.com/office/powerpoint/2010/main" val="79316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F4338-C108-EE5E-945A-911F9EAB3CF7}"/>
              </a:ext>
            </a:extLst>
          </p:cNvPr>
          <p:cNvSpPr>
            <a:spLocks noGrp="1"/>
          </p:cNvSpPr>
          <p:nvPr>
            <p:ph type="title"/>
          </p:nvPr>
        </p:nvSpPr>
        <p:spPr>
          <a:xfrm>
            <a:off x="1295400" y="658368"/>
            <a:ext cx="9601200" cy="713232"/>
          </a:xfrm>
        </p:spPr>
        <p:txBody>
          <a:bodyPr/>
          <a:lstStyle/>
          <a:p>
            <a:r>
              <a:rPr lang="fr-FR" dirty="0">
                <a:solidFill>
                  <a:schemeClr val="tx1"/>
                </a:solidFill>
              </a:rPr>
              <a:t>L’arborescence</a:t>
            </a:r>
          </a:p>
        </p:txBody>
      </p:sp>
      <p:sp>
        <p:nvSpPr>
          <p:cNvPr id="4" name="ZoneTexte 3">
            <a:extLst>
              <a:ext uri="{FF2B5EF4-FFF2-40B4-BE49-F238E27FC236}">
                <a16:creationId xmlns:a16="http://schemas.microsoft.com/office/drawing/2014/main" id="{9EFF5016-2797-8970-BA5D-0EC124213FEE}"/>
              </a:ext>
            </a:extLst>
          </p:cNvPr>
          <p:cNvSpPr txBox="1"/>
          <p:nvPr/>
        </p:nvSpPr>
        <p:spPr>
          <a:xfrm>
            <a:off x="3138678" y="3430391"/>
            <a:ext cx="6277356"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https://www.gloomaps.com/YXMee3rJbr</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Espace réservé du contenu 16">
            <a:extLst>
              <a:ext uri="{FF2B5EF4-FFF2-40B4-BE49-F238E27FC236}">
                <a16:creationId xmlns:a16="http://schemas.microsoft.com/office/drawing/2014/main" id="{8E4AD296-5D11-357B-A256-F6CC0194A178}"/>
              </a:ext>
            </a:extLst>
          </p:cNvPr>
          <p:cNvPicPr>
            <a:picLocks noGrp="1" noChangeAspect="1"/>
          </p:cNvPicPr>
          <p:nvPr>
            <p:ph idx="1"/>
          </p:nvPr>
        </p:nvPicPr>
        <p:blipFill rotWithShape="1">
          <a:blip r:embed="rId3"/>
          <a:srcRect l="3762" t="16340" r="4983" b="47404"/>
          <a:stretch/>
        </p:blipFill>
        <p:spPr>
          <a:xfrm>
            <a:off x="594360" y="2198822"/>
            <a:ext cx="11521440" cy="2460355"/>
          </a:xfrm>
        </p:spPr>
      </p:pic>
    </p:spTree>
    <p:extLst>
      <p:ext uri="{BB962C8B-B14F-4D97-AF65-F5344CB8AC3E}">
        <p14:creationId xmlns:p14="http://schemas.microsoft.com/office/powerpoint/2010/main" val="395496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BEAAEA-2442-0575-E681-08DA6A14DCAD}"/>
              </a:ext>
            </a:extLst>
          </p:cNvPr>
          <p:cNvSpPr>
            <a:spLocks noGrp="1"/>
          </p:cNvSpPr>
          <p:nvPr>
            <p:ph type="title"/>
          </p:nvPr>
        </p:nvSpPr>
        <p:spPr>
          <a:xfrm>
            <a:off x="943356" y="0"/>
            <a:ext cx="10784356" cy="786384"/>
          </a:xfrm>
        </p:spPr>
        <p:txBody>
          <a:bodyPr/>
          <a:lstStyle/>
          <a:p>
            <a:r>
              <a:rPr lang="fr-FR" sz="4000" dirty="0">
                <a:solidFill>
                  <a:schemeClr val="tx1"/>
                </a:solidFill>
              </a:rPr>
              <a:t>Maquettage</a:t>
            </a:r>
            <a:r>
              <a:rPr lang="fr-FR" dirty="0"/>
              <a:t> </a:t>
            </a:r>
          </a:p>
        </p:txBody>
      </p:sp>
      <p:sp>
        <p:nvSpPr>
          <p:cNvPr id="4" name="Titre 1">
            <a:extLst>
              <a:ext uri="{FF2B5EF4-FFF2-40B4-BE49-F238E27FC236}">
                <a16:creationId xmlns:a16="http://schemas.microsoft.com/office/drawing/2014/main" id="{53B2AC1A-5322-69AE-9ADC-6529384891F7}"/>
              </a:ext>
            </a:extLst>
          </p:cNvPr>
          <p:cNvSpPr txBox="1">
            <a:spLocks/>
          </p:cNvSpPr>
          <p:nvPr/>
        </p:nvSpPr>
        <p:spPr>
          <a:xfrm>
            <a:off x="943356" y="990600"/>
            <a:ext cx="3355848" cy="7863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sz="4000" dirty="0">
                <a:solidFill>
                  <a:schemeClr val="tx1"/>
                </a:solidFill>
              </a:rPr>
              <a:t>Zoning</a:t>
            </a:r>
            <a:r>
              <a:rPr lang="fr-FR" dirty="0"/>
              <a:t> </a:t>
            </a:r>
          </a:p>
        </p:txBody>
      </p:sp>
      <p:sp>
        <p:nvSpPr>
          <p:cNvPr id="5" name="Titre 1">
            <a:extLst>
              <a:ext uri="{FF2B5EF4-FFF2-40B4-BE49-F238E27FC236}">
                <a16:creationId xmlns:a16="http://schemas.microsoft.com/office/drawing/2014/main" id="{70E26CF0-94A1-86E6-C5CF-97E55028EBD2}"/>
              </a:ext>
            </a:extLst>
          </p:cNvPr>
          <p:cNvSpPr txBox="1">
            <a:spLocks/>
          </p:cNvSpPr>
          <p:nvPr/>
        </p:nvSpPr>
        <p:spPr>
          <a:xfrm>
            <a:off x="4847844" y="957072"/>
            <a:ext cx="3355848" cy="7863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sz="4000" dirty="0">
                <a:solidFill>
                  <a:schemeClr val="tx1"/>
                </a:solidFill>
              </a:rPr>
              <a:t>Wireframe</a:t>
            </a:r>
            <a:r>
              <a:rPr lang="fr-FR" dirty="0"/>
              <a:t> </a:t>
            </a:r>
          </a:p>
        </p:txBody>
      </p:sp>
      <p:sp>
        <p:nvSpPr>
          <p:cNvPr id="6" name="Titre 1">
            <a:extLst>
              <a:ext uri="{FF2B5EF4-FFF2-40B4-BE49-F238E27FC236}">
                <a16:creationId xmlns:a16="http://schemas.microsoft.com/office/drawing/2014/main" id="{0B2A5AB4-553E-E642-656E-5A5B522B0795}"/>
              </a:ext>
            </a:extLst>
          </p:cNvPr>
          <p:cNvSpPr txBox="1">
            <a:spLocks/>
          </p:cNvSpPr>
          <p:nvPr/>
        </p:nvSpPr>
        <p:spPr>
          <a:xfrm>
            <a:off x="8752332" y="990600"/>
            <a:ext cx="3355848" cy="7863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sz="4000" dirty="0" err="1">
                <a:solidFill>
                  <a:schemeClr val="tx1"/>
                </a:solidFill>
              </a:rPr>
              <a:t>Mockup</a:t>
            </a:r>
            <a:r>
              <a:rPr lang="fr-FR" dirty="0"/>
              <a:t> </a:t>
            </a:r>
          </a:p>
        </p:txBody>
      </p:sp>
      <p:pic>
        <p:nvPicPr>
          <p:cNvPr id="10" name="Image 9">
            <a:extLst>
              <a:ext uri="{FF2B5EF4-FFF2-40B4-BE49-F238E27FC236}">
                <a16:creationId xmlns:a16="http://schemas.microsoft.com/office/drawing/2014/main" id="{A608C4CE-4174-EF66-58C9-60A09A4DAE09}"/>
              </a:ext>
            </a:extLst>
          </p:cNvPr>
          <p:cNvPicPr>
            <a:picLocks noChangeAspect="1"/>
          </p:cNvPicPr>
          <p:nvPr/>
        </p:nvPicPr>
        <p:blipFill rotWithShape="1">
          <a:blip r:embed="rId3"/>
          <a:srcRect l="48052" t="20227" r="38605" b="7247"/>
          <a:stretch/>
        </p:blipFill>
        <p:spPr>
          <a:xfrm>
            <a:off x="994499" y="1761035"/>
            <a:ext cx="1663641" cy="4860442"/>
          </a:xfrm>
          <a:prstGeom prst="rect">
            <a:avLst/>
          </a:prstGeom>
        </p:spPr>
      </p:pic>
      <p:pic>
        <p:nvPicPr>
          <p:cNvPr id="14" name="Image 13">
            <a:extLst>
              <a:ext uri="{FF2B5EF4-FFF2-40B4-BE49-F238E27FC236}">
                <a16:creationId xmlns:a16="http://schemas.microsoft.com/office/drawing/2014/main" id="{E0EFDE52-82BC-5B52-4A02-E241C12781AB}"/>
              </a:ext>
            </a:extLst>
          </p:cNvPr>
          <p:cNvPicPr>
            <a:picLocks noChangeAspect="1"/>
          </p:cNvPicPr>
          <p:nvPr/>
        </p:nvPicPr>
        <p:blipFill rotWithShape="1">
          <a:blip r:embed="rId4"/>
          <a:srcRect l="47791" t="18929" r="40872" b="19578"/>
          <a:stretch/>
        </p:blipFill>
        <p:spPr>
          <a:xfrm>
            <a:off x="5264179" y="1743456"/>
            <a:ext cx="1663641" cy="4850157"/>
          </a:xfrm>
          <a:prstGeom prst="rect">
            <a:avLst/>
          </a:prstGeom>
        </p:spPr>
      </p:pic>
      <p:pic>
        <p:nvPicPr>
          <p:cNvPr id="16" name="Image 15">
            <a:extLst>
              <a:ext uri="{FF2B5EF4-FFF2-40B4-BE49-F238E27FC236}">
                <a16:creationId xmlns:a16="http://schemas.microsoft.com/office/drawing/2014/main" id="{52F55A4F-0881-6803-291B-06F2D2BFDCD9}"/>
              </a:ext>
            </a:extLst>
          </p:cNvPr>
          <p:cNvPicPr>
            <a:picLocks noChangeAspect="1"/>
          </p:cNvPicPr>
          <p:nvPr/>
        </p:nvPicPr>
        <p:blipFill rotWithShape="1">
          <a:blip r:embed="rId5"/>
          <a:srcRect l="40727" t="12791" r="44797" b="2866"/>
          <a:stretch/>
        </p:blipFill>
        <p:spPr>
          <a:xfrm>
            <a:off x="8898062" y="1731478"/>
            <a:ext cx="1548816" cy="4850157"/>
          </a:xfrm>
          <a:prstGeom prst="rect">
            <a:avLst/>
          </a:prstGeom>
        </p:spPr>
      </p:pic>
    </p:spTree>
    <p:extLst>
      <p:ext uri="{BB962C8B-B14F-4D97-AF65-F5344CB8AC3E}">
        <p14:creationId xmlns:p14="http://schemas.microsoft.com/office/powerpoint/2010/main" val="356924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A50A2-6921-6466-EEDA-CA729127F42C}"/>
              </a:ext>
            </a:extLst>
          </p:cNvPr>
          <p:cNvSpPr>
            <a:spLocks noGrp="1"/>
          </p:cNvSpPr>
          <p:nvPr>
            <p:ph type="title"/>
          </p:nvPr>
        </p:nvSpPr>
        <p:spPr/>
        <p:txBody>
          <a:bodyPr/>
          <a:lstStyle/>
          <a:p>
            <a:r>
              <a:rPr lang="fr-FR" dirty="0">
                <a:solidFill>
                  <a:schemeClr val="tx1"/>
                </a:solidFill>
              </a:rPr>
              <a:t>Maquettage Figma</a:t>
            </a:r>
          </a:p>
        </p:txBody>
      </p:sp>
      <p:sp>
        <p:nvSpPr>
          <p:cNvPr id="3" name="Espace réservé du contenu 2">
            <a:extLst>
              <a:ext uri="{FF2B5EF4-FFF2-40B4-BE49-F238E27FC236}">
                <a16:creationId xmlns:a16="http://schemas.microsoft.com/office/drawing/2014/main" id="{0613F549-7E9A-6DDF-B8BC-A2F14385FCA3}"/>
              </a:ext>
            </a:extLst>
          </p:cNvPr>
          <p:cNvSpPr>
            <a:spLocks noGrp="1"/>
          </p:cNvSpPr>
          <p:nvPr>
            <p:ph idx="1"/>
          </p:nvPr>
        </p:nvSpPr>
        <p:spPr/>
        <p:txBody>
          <a:bodyPr/>
          <a:lstStyle/>
          <a:p>
            <a:r>
              <a:rPr lang="fr-FR" sz="1800" dirty="0">
                <a:effectLst/>
                <a:latin typeface="Arial" panose="020B0604020202020204" pitchFamily="34" charset="0"/>
                <a:ea typeface="Calibri" panose="020F0502020204030204" pitchFamily="34" charset="0"/>
                <a:cs typeface="Times New Roman" panose="02020603050405020304" pitchFamily="18" charset="0"/>
                <a:hlinkClick r:id="rId2"/>
              </a:rPr>
              <a:t>https://www.figma.com/file/uV0QInwsTrARyvCZoTdnAZ/Fil-Rouge?type=design&amp;node-id=40-3&amp;mode=design&amp;t=94uC5EdiXELf8NMV-0</a:t>
            </a:r>
            <a:endParaRPr lang="fr-FR" sz="1800" dirty="0">
              <a:effectLst/>
              <a:latin typeface="Arial" panose="020B0604020202020204" pitchFamily="34" charset="0"/>
              <a:ea typeface="Calibri" panose="020F0502020204030204" pitchFamily="34" charset="0"/>
              <a:cs typeface="Times New Roman" panose="02020603050405020304" pitchFamily="18" charset="0"/>
            </a:endParaRP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820900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A71A2-BB14-36E0-28B0-AB81242414F9}"/>
              </a:ext>
            </a:extLst>
          </p:cNvPr>
          <p:cNvSpPr>
            <a:spLocks noGrp="1"/>
          </p:cNvSpPr>
          <p:nvPr>
            <p:ph type="title"/>
          </p:nvPr>
        </p:nvSpPr>
        <p:spPr>
          <a:xfrm>
            <a:off x="905256" y="159871"/>
            <a:ext cx="9601200" cy="568025"/>
          </a:xfrm>
        </p:spPr>
        <p:txBody>
          <a:bodyPr>
            <a:noAutofit/>
          </a:bodyPr>
          <a:lstStyle/>
          <a:p>
            <a:r>
              <a:rPr lang="fr-FR" sz="3200" dirty="0">
                <a:solidFill>
                  <a:schemeClr val="tx1"/>
                </a:solidFill>
              </a:rPr>
              <a:t>Diagramme d’utilisation</a:t>
            </a:r>
          </a:p>
        </p:txBody>
      </p:sp>
      <p:pic>
        <p:nvPicPr>
          <p:cNvPr id="11" name="Image 10">
            <a:extLst>
              <a:ext uri="{FF2B5EF4-FFF2-40B4-BE49-F238E27FC236}">
                <a16:creationId xmlns:a16="http://schemas.microsoft.com/office/drawing/2014/main" id="{35B90547-BA1A-809E-74B1-51C900819308}"/>
              </a:ext>
            </a:extLst>
          </p:cNvPr>
          <p:cNvPicPr>
            <a:picLocks noChangeAspect="1"/>
          </p:cNvPicPr>
          <p:nvPr/>
        </p:nvPicPr>
        <p:blipFill rotWithShape="1">
          <a:blip r:embed="rId2"/>
          <a:srcRect l="13825" t="5349" r="17725" b="6325"/>
          <a:stretch/>
        </p:blipFill>
        <p:spPr>
          <a:xfrm>
            <a:off x="905256" y="811719"/>
            <a:ext cx="10872216" cy="5959387"/>
          </a:xfrm>
          <a:prstGeom prst="rect">
            <a:avLst/>
          </a:prstGeom>
        </p:spPr>
      </p:pic>
    </p:spTree>
    <p:extLst>
      <p:ext uri="{BB962C8B-B14F-4D97-AF65-F5344CB8AC3E}">
        <p14:creationId xmlns:p14="http://schemas.microsoft.com/office/powerpoint/2010/main" val="1697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3E1C5-91BB-8A1D-FD24-EDDB5A9EC4A9}"/>
              </a:ext>
            </a:extLst>
          </p:cNvPr>
          <p:cNvSpPr>
            <a:spLocks noGrp="1"/>
          </p:cNvSpPr>
          <p:nvPr>
            <p:ph type="title"/>
          </p:nvPr>
        </p:nvSpPr>
        <p:spPr>
          <a:xfrm>
            <a:off x="1088136" y="219456"/>
            <a:ext cx="9601200" cy="941832"/>
          </a:xfrm>
        </p:spPr>
        <p:txBody>
          <a:bodyPr/>
          <a:lstStyle/>
          <a:p>
            <a:pPr algn="ctr"/>
            <a:r>
              <a:rPr lang="fr-FR" dirty="0">
                <a:solidFill>
                  <a:schemeClr val="tx1"/>
                </a:solidFill>
              </a:rPr>
              <a:t>Définition des besoins</a:t>
            </a:r>
          </a:p>
        </p:txBody>
      </p:sp>
      <p:sp>
        <p:nvSpPr>
          <p:cNvPr id="3" name="Espace réservé du contenu 2">
            <a:extLst>
              <a:ext uri="{FF2B5EF4-FFF2-40B4-BE49-F238E27FC236}">
                <a16:creationId xmlns:a16="http://schemas.microsoft.com/office/drawing/2014/main" id="{9D283E5A-FA2B-B5D8-9725-714C8321022C}"/>
              </a:ext>
            </a:extLst>
          </p:cNvPr>
          <p:cNvSpPr>
            <a:spLocks noGrp="1"/>
          </p:cNvSpPr>
          <p:nvPr>
            <p:ph idx="1"/>
          </p:nvPr>
        </p:nvSpPr>
        <p:spPr>
          <a:xfrm>
            <a:off x="1531088" y="2407919"/>
            <a:ext cx="9813852" cy="3046583"/>
          </a:xfrm>
        </p:spPr>
        <p:txBody>
          <a:bodyPr>
            <a:normAutofit/>
          </a:bodyPr>
          <a:lstStyle/>
          <a:p>
            <a:r>
              <a:rPr lang="fr-FR" sz="1800" dirty="0">
                <a:solidFill>
                  <a:schemeClr val="tx1"/>
                </a:solidFill>
                <a:effectLst/>
                <a:latin typeface="Arial" panose="020B0604020202020204" pitchFamily="34" charset="0"/>
                <a:ea typeface="Calibri" panose="020F0502020204030204" pitchFamily="34" charset="0"/>
              </a:rPr>
              <a:t>Un compte Instagram </a:t>
            </a:r>
          </a:p>
          <a:p>
            <a:r>
              <a:rPr lang="fr-FR" sz="1800" dirty="0">
                <a:solidFill>
                  <a:schemeClr val="tx1"/>
                </a:solidFill>
                <a:latin typeface="Arial" panose="020B0604020202020204" pitchFamily="34" charset="0"/>
                <a:ea typeface="Calibri" panose="020F0502020204030204" pitchFamily="34" charset="0"/>
              </a:rPr>
              <a:t>U</a:t>
            </a:r>
            <a:r>
              <a:rPr lang="fr-FR" sz="1800" dirty="0">
                <a:solidFill>
                  <a:schemeClr val="tx1"/>
                </a:solidFill>
                <a:effectLst/>
                <a:latin typeface="Arial" panose="020B0604020202020204" pitchFamily="34" charset="0"/>
                <a:ea typeface="Calibri" panose="020F0502020204030204" pitchFamily="34" charset="0"/>
              </a:rPr>
              <a:t>ne page Facebook </a:t>
            </a:r>
            <a:endParaRPr lang="fr-FR" sz="1800" dirty="0">
              <a:solidFill>
                <a:schemeClr val="tx1"/>
              </a:solidFill>
              <a:latin typeface="Arial" panose="020B0604020202020204" pitchFamily="34" charset="0"/>
              <a:ea typeface="Calibri" panose="020F0502020204030204" pitchFamily="34" charset="0"/>
            </a:endParaRPr>
          </a:p>
          <a:p>
            <a:r>
              <a:rPr lang="fr-FR" sz="1800" dirty="0">
                <a:solidFill>
                  <a:schemeClr val="tx1"/>
                </a:solidFill>
                <a:latin typeface="Arial" panose="020B0604020202020204" pitchFamily="34" charset="0"/>
                <a:ea typeface="Calibri" panose="020F0502020204030204" pitchFamily="34" charset="0"/>
              </a:rPr>
              <a:t>L</a:t>
            </a:r>
            <a:r>
              <a:rPr lang="fr-FR" sz="1800" dirty="0">
                <a:solidFill>
                  <a:schemeClr val="tx1"/>
                </a:solidFill>
                <a:effectLst/>
                <a:latin typeface="Arial" panose="020B0604020202020204" pitchFamily="34" charset="0"/>
                <a:ea typeface="Calibri" panose="020F0502020204030204" pitchFamily="34" charset="0"/>
              </a:rPr>
              <a:t>e logo</a:t>
            </a:r>
          </a:p>
          <a:p>
            <a:r>
              <a:rPr lang="fr-FR" sz="1800" dirty="0">
                <a:solidFill>
                  <a:schemeClr val="tx1"/>
                </a:solidFill>
                <a:latin typeface="Arial" panose="020B0604020202020204" pitchFamily="34" charset="0"/>
                <a:ea typeface="Calibri" panose="020F0502020204030204" pitchFamily="34" charset="0"/>
              </a:rPr>
              <a:t>Un Pressbook</a:t>
            </a:r>
            <a:endParaRPr lang="fr-FR" dirty="0">
              <a:solidFill>
                <a:schemeClr val="tx1"/>
              </a:solidFill>
            </a:endParaRPr>
          </a:p>
        </p:txBody>
      </p:sp>
      <p:sp>
        <p:nvSpPr>
          <p:cNvPr id="4" name="Titre 1">
            <a:extLst>
              <a:ext uri="{FF2B5EF4-FFF2-40B4-BE49-F238E27FC236}">
                <a16:creationId xmlns:a16="http://schemas.microsoft.com/office/drawing/2014/main" id="{9DB4C0DE-D005-118D-EF0D-3FC40FDC9D80}"/>
              </a:ext>
            </a:extLst>
          </p:cNvPr>
          <p:cNvSpPr txBox="1">
            <a:spLocks/>
          </p:cNvSpPr>
          <p:nvPr/>
        </p:nvSpPr>
        <p:spPr>
          <a:xfrm>
            <a:off x="757428" y="1143000"/>
            <a:ext cx="4937760" cy="64160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sz="3200" dirty="0">
                <a:solidFill>
                  <a:schemeClr val="tx1"/>
                </a:solidFill>
              </a:rPr>
              <a:t>L’étude de l’existant :</a:t>
            </a:r>
          </a:p>
        </p:txBody>
      </p:sp>
    </p:spTree>
    <p:extLst>
      <p:ext uri="{BB962C8B-B14F-4D97-AF65-F5344CB8AC3E}">
        <p14:creationId xmlns:p14="http://schemas.microsoft.com/office/powerpoint/2010/main" val="491330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CA846-76D6-13EB-1957-57FE77116361}"/>
              </a:ext>
            </a:extLst>
          </p:cNvPr>
          <p:cNvSpPr>
            <a:spLocks noGrp="1"/>
          </p:cNvSpPr>
          <p:nvPr>
            <p:ph type="title"/>
          </p:nvPr>
        </p:nvSpPr>
        <p:spPr>
          <a:xfrm>
            <a:off x="1050851" y="103369"/>
            <a:ext cx="9601200" cy="770860"/>
          </a:xfrm>
        </p:spPr>
        <p:txBody>
          <a:bodyPr>
            <a:normAutofit fontScale="90000"/>
          </a:bodyPr>
          <a:lstStyle/>
          <a:p>
            <a:r>
              <a:rPr lang="fr-FR" sz="4400" dirty="0">
                <a:solidFill>
                  <a:schemeClr val="tx1"/>
                </a:solidFill>
              </a:rPr>
              <a:t>Enoncé du besoin :</a:t>
            </a:r>
            <a:br>
              <a:rPr lang="fr-FR" sz="4400" dirty="0">
                <a:solidFill>
                  <a:schemeClr val="tx1"/>
                </a:solidFill>
              </a:rPr>
            </a:br>
            <a:endParaRPr lang="fr-FR" dirty="0"/>
          </a:p>
        </p:txBody>
      </p:sp>
      <p:sp>
        <p:nvSpPr>
          <p:cNvPr id="3" name="Espace réservé du contenu 2">
            <a:extLst>
              <a:ext uri="{FF2B5EF4-FFF2-40B4-BE49-F238E27FC236}">
                <a16:creationId xmlns:a16="http://schemas.microsoft.com/office/drawing/2014/main" id="{32CC4A5C-E779-6DF0-2B9F-3D916AD977D1}"/>
              </a:ext>
            </a:extLst>
          </p:cNvPr>
          <p:cNvSpPr>
            <a:spLocks noGrp="1"/>
          </p:cNvSpPr>
          <p:nvPr>
            <p:ph idx="1"/>
          </p:nvPr>
        </p:nvSpPr>
        <p:spPr>
          <a:xfrm>
            <a:off x="1405270" y="4191000"/>
            <a:ext cx="9601200" cy="2342707"/>
          </a:xfrm>
        </p:spPr>
        <p:txBody>
          <a:bodyPr/>
          <a:lstStyle/>
          <a:p>
            <a:r>
              <a:rPr lang="fr-FR" sz="2000" dirty="0">
                <a:solidFill>
                  <a:schemeClr val="tx1"/>
                </a:solidFill>
                <a:latin typeface="Arial" panose="020B0604020202020204" pitchFamily="34" charset="0"/>
                <a:ea typeface="Calibri" panose="020F0502020204030204" pitchFamily="34" charset="0"/>
              </a:rPr>
              <a:t>Présenter l’association</a:t>
            </a:r>
          </a:p>
          <a:p>
            <a:r>
              <a:rPr lang="fr-FR" sz="2000" dirty="0">
                <a:solidFill>
                  <a:schemeClr val="tx1"/>
                </a:solidFill>
                <a:latin typeface="Arial" panose="020B0604020202020204" pitchFamily="34" charset="0"/>
                <a:ea typeface="Calibri" panose="020F0502020204030204" pitchFamily="34" charset="0"/>
              </a:rPr>
              <a:t>Présenter les sponsors </a:t>
            </a:r>
          </a:p>
          <a:p>
            <a:r>
              <a:rPr lang="fr-FR" sz="2000" dirty="0">
                <a:solidFill>
                  <a:schemeClr val="tx1"/>
                </a:solidFill>
                <a:latin typeface="Arial" panose="020B0604020202020204" pitchFamily="34" charset="0"/>
                <a:ea typeface="Calibri" panose="020F0502020204030204" pitchFamily="34" charset="0"/>
              </a:rPr>
              <a:t>Vendre des produits</a:t>
            </a:r>
          </a:p>
          <a:p>
            <a:r>
              <a:rPr lang="fr-FR" sz="2000" dirty="0">
                <a:solidFill>
                  <a:schemeClr val="tx1"/>
                </a:solidFill>
                <a:latin typeface="Arial" panose="020B0604020202020204" pitchFamily="34" charset="0"/>
                <a:ea typeface="Calibri" panose="020F0502020204030204" pitchFamily="34" charset="0"/>
              </a:rPr>
              <a:t>Communiquer sur les évènements</a:t>
            </a:r>
            <a:endParaRPr lang="fr-FR" sz="2000" dirty="0">
              <a:solidFill>
                <a:schemeClr val="tx1"/>
              </a:solidFill>
            </a:endParaRPr>
          </a:p>
          <a:p>
            <a:r>
              <a:rPr lang="fr-FR" sz="2000" dirty="0">
                <a:solidFill>
                  <a:schemeClr val="tx1"/>
                </a:solidFill>
                <a:effectLst/>
                <a:latin typeface="Arial" panose="020B0604020202020204" pitchFamily="34" charset="0"/>
                <a:ea typeface="Calibri" panose="020F0502020204030204" pitchFamily="34" charset="0"/>
              </a:rPr>
              <a:t>Fédérer autour du sport automobile et attirer des sponsors</a:t>
            </a:r>
          </a:p>
          <a:p>
            <a:endParaRPr lang="fr-FR" dirty="0"/>
          </a:p>
        </p:txBody>
      </p:sp>
      <p:sp>
        <p:nvSpPr>
          <p:cNvPr id="4" name="Ellipse 3">
            <a:extLst>
              <a:ext uri="{FF2B5EF4-FFF2-40B4-BE49-F238E27FC236}">
                <a16:creationId xmlns:a16="http://schemas.microsoft.com/office/drawing/2014/main" id="{8C25B5C1-0348-2DC5-7E27-9093216DFBAA}"/>
              </a:ext>
            </a:extLst>
          </p:cNvPr>
          <p:cNvSpPr/>
          <p:nvPr/>
        </p:nvSpPr>
        <p:spPr>
          <a:xfrm>
            <a:off x="1405270" y="1267931"/>
            <a:ext cx="2328530" cy="7708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80BB70EE-E25F-F11F-BEF0-DCF51B3EFCDE}"/>
              </a:ext>
            </a:extLst>
          </p:cNvPr>
          <p:cNvSpPr txBox="1"/>
          <p:nvPr/>
        </p:nvSpPr>
        <p:spPr>
          <a:xfrm>
            <a:off x="1984663" y="1464780"/>
            <a:ext cx="1169744" cy="369332"/>
          </a:xfrm>
          <a:prstGeom prst="rect">
            <a:avLst/>
          </a:prstGeom>
          <a:noFill/>
        </p:spPr>
        <p:txBody>
          <a:bodyPr wrap="none" rtlCol="0">
            <a:spAutoFit/>
          </a:bodyPr>
          <a:lstStyle/>
          <a:p>
            <a:r>
              <a:rPr lang="fr-FR" dirty="0"/>
              <a:t>Utilisateur</a:t>
            </a:r>
          </a:p>
        </p:txBody>
      </p:sp>
      <p:sp>
        <p:nvSpPr>
          <p:cNvPr id="8" name="Ellipse 7">
            <a:extLst>
              <a:ext uri="{FF2B5EF4-FFF2-40B4-BE49-F238E27FC236}">
                <a16:creationId xmlns:a16="http://schemas.microsoft.com/office/drawing/2014/main" id="{6BAD0403-057C-2BA5-CFEF-B01EF12DA2A1}"/>
              </a:ext>
            </a:extLst>
          </p:cNvPr>
          <p:cNvSpPr/>
          <p:nvPr/>
        </p:nvSpPr>
        <p:spPr>
          <a:xfrm>
            <a:off x="8568069" y="1237960"/>
            <a:ext cx="3308497" cy="7708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6D9FC9C-D77B-F56C-B6C3-3887B967A9EB}"/>
              </a:ext>
            </a:extLst>
          </p:cNvPr>
          <p:cNvSpPr txBox="1"/>
          <p:nvPr/>
        </p:nvSpPr>
        <p:spPr>
          <a:xfrm>
            <a:off x="9147463" y="1413978"/>
            <a:ext cx="2573140" cy="369332"/>
          </a:xfrm>
          <a:prstGeom prst="rect">
            <a:avLst/>
          </a:prstGeom>
          <a:noFill/>
        </p:spPr>
        <p:txBody>
          <a:bodyPr wrap="none" rtlCol="0">
            <a:spAutoFit/>
          </a:bodyPr>
          <a:lstStyle/>
          <a:p>
            <a:r>
              <a:rPr lang="fr-FR" dirty="0"/>
              <a:t>Visibilité de l’association</a:t>
            </a:r>
          </a:p>
        </p:txBody>
      </p:sp>
      <p:sp>
        <p:nvSpPr>
          <p:cNvPr id="10" name="Ellipse 9">
            <a:extLst>
              <a:ext uri="{FF2B5EF4-FFF2-40B4-BE49-F238E27FC236}">
                <a16:creationId xmlns:a16="http://schemas.microsoft.com/office/drawing/2014/main" id="{E45A836F-405C-54B2-DD84-9A8335F2F10B}"/>
              </a:ext>
            </a:extLst>
          </p:cNvPr>
          <p:cNvSpPr/>
          <p:nvPr/>
        </p:nvSpPr>
        <p:spPr>
          <a:xfrm>
            <a:off x="4548963" y="1573772"/>
            <a:ext cx="3094074" cy="7708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389F9671-BF17-D4B2-1747-9D819EBC3F84}"/>
              </a:ext>
            </a:extLst>
          </p:cNvPr>
          <p:cNvSpPr txBox="1"/>
          <p:nvPr/>
        </p:nvSpPr>
        <p:spPr>
          <a:xfrm>
            <a:off x="5128356" y="1762648"/>
            <a:ext cx="1973617" cy="369332"/>
          </a:xfrm>
          <a:prstGeom prst="rect">
            <a:avLst/>
          </a:prstGeom>
          <a:noFill/>
        </p:spPr>
        <p:txBody>
          <a:bodyPr wrap="none" rtlCol="0">
            <a:spAutoFit/>
          </a:bodyPr>
          <a:lstStyle/>
          <a:p>
            <a:r>
              <a:rPr lang="fr-FR" dirty="0"/>
              <a:t>Application mobile</a:t>
            </a:r>
          </a:p>
        </p:txBody>
      </p:sp>
      <p:sp>
        <p:nvSpPr>
          <p:cNvPr id="12" name="ZoneTexte 11">
            <a:extLst>
              <a:ext uri="{FF2B5EF4-FFF2-40B4-BE49-F238E27FC236}">
                <a16:creationId xmlns:a16="http://schemas.microsoft.com/office/drawing/2014/main" id="{AD84EA4C-E82C-35DE-85EB-222B0D49185E}"/>
              </a:ext>
            </a:extLst>
          </p:cNvPr>
          <p:cNvSpPr txBox="1"/>
          <p:nvPr/>
        </p:nvSpPr>
        <p:spPr>
          <a:xfrm>
            <a:off x="1670250" y="930183"/>
            <a:ext cx="1798569" cy="307777"/>
          </a:xfrm>
          <a:prstGeom prst="rect">
            <a:avLst/>
          </a:prstGeom>
          <a:noFill/>
        </p:spPr>
        <p:txBody>
          <a:bodyPr wrap="none" rtlCol="0">
            <a:spAutoFit/>
          </a:bodyPr>
          <a:lstStyle/>
          <a:p>
            <a:r>
              <a:rPr lang="fr-FR" sz="1400" dirty="0"/>
              <a:t>A qui rend-il service ?</a:t>
            </a:r>
          </a:p>
        </p:txBody>
      </p:sp>
      <p:sp>
        <p:nvSpPr>
          <p:cNvPr id="13" name="ZoneTexte 12">
            <a:extLst>
              <a:ext uri="{FF2B5EF4-FFF2-40B4-BE49-F238E27FC236}">
                <a16:creationId xmlns:a16="http://schemas.microsoft.com/office/drawing/2014/main" id="{7FA51BAE-436A-D70F-84E5-545A65124915}"/>
              </a:ext>
            </a:extLst>
          </p:cNvPr>
          <p:cNvSpPr txBox="1"/>
          <p:nvPr/>
        </p:nvSpPr>
        <p:spPr>
          <a:xfrm>
            <a:off x="9052565" y="902206"/>
            <a:ext cx="1359539" cy="307777"/>
          </a:xfrm>
          <a:prstGeom prst="rect">
            <a:avLst/>
          </a:prstGeom>
          <a:noFill/>
        </p:spPr>
        <p:txBody>
          <a:bodyPr wrap="none" rtlCol="0">
            <a:spAutoFit/>
          </a:bodyPr>
          <a:lstStyle/>
          <a:p>
            <a:r>
              <a:rPr lang="fr-FR" sz="1400" dirty="0"/>
              <a:t>Sur quoi agit-il?</a:t>
            </a:r>
          </a:p>
        </p:txBody>
      </p:sp>
      <p:cxnSp>
        <p:nvCxnSpPr>
          <p:cNvPr id="15" name="Connecteur droit 14">
            <a:extLst>
              <a:ext uri="{FF2B5EF4-FFF2-40B4-BE49-F238E27FC236}">
                <a16:creationId xmlns:a16="http://schemas.microsoft.com/office/drawing/2014/main" id="{861B8BEA-5C89-E289-93B8-3A44FE8611B6}"/>
              </a:ext>
            </a:extLst>
          </p:cNvPr>
          <p:cNvCxnSpPr>
            <a:stCxn id="4" idx="6"/>
            <a:endCxn id="10" idx="2"/>
          </p:cNvCxnSpPr>
          <p:nvPr/>
        </p:nvCxnSpPr>
        <p:spPr>
          <a:xfrm>
            <a:off x="3733800" y="1653361"/>
            <a:ext cx="815163" cy="305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008778E-FA93-450B-5E1E-4AB710D31CA3}"/>
              </a:ext>
            </a:extLst>
          </p:cNvPr>
          <p:cNvCxnSpPr>
            <a:cxnSpLocks/>
            <a:stCxn id="8" idx="2"/>
            <a:endCxn id="10" idx="6"/>
          </p:cNvCxnSpPr>
          <p:nvPr/>
        </p:nvCxnSpPr>
        <p:spPr>
          <a:xfrm flipH="1">
            <a:off x="7643037" y="1623390"/>
            <a:ext cx="925032" cy="3358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Ellipse 23">
            <a:extLst>
              <a:ext uri="{FF2B5EF4-FFF2-40B4-BE49-F238E27FC236}">
                <a16:creationId xmlns:a16="http://schemas.microsoft.com/office/drawing/2014/main" id="{B75DC496-EEE3-F785-C645-A149CBF9B6BC}"/>
              </a:ext>
            </a:extLst>
          </p:cNvPr>
          <p:cNvSpPr/>
          <p:nvPr/>
        </p:nvSpPr>
        <p:spPr>
          <a:xfrm>
            <a:off x="4548963" y="2592140"/>
            <a:ext cx="3094074" cy="7708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DE8AA20-E81F-46B8-7F5A-4B9975220125}"/>
              </a:ext>
            </a:extLst>
          </p:cNvPr>
          <p:cNvSpPr txBox="1"/>
          <p:nvPr/>
        </p:nvSpPr>
        <p:spPr>
          <a:xfrm>
            <a:off x="4720102" y="2806264"/>
            <a:ext cx="2790123" cy="369332"/>
          </a:xfrm>
          <a:prstGeom prst="rect">
            <a:avLst/>
          </a:prstGeom>
          <a:noFill/>
        </p:spPr>
        <p:txBody>
          <a:bodyPr wrap="none" rtlCol="0">
            <a:spAutoFit/>
          </a:bodyPr>
          <a:lstStyle/>
          <a:p>
            <a:r>
              <a:rPr lang="fr-FR" dirty="0"/>
              <a:t>Avoir des dons et sponsors</a:t>
            </a:r>
          </a:p>
        </p:txBody>
      </p:sp>
      <p:sp>
        <p:nvSpPr>
          <p:cNvPr id="28" name="ZoneTexte 27">
            <a:extLst>
              <a:ext uri="{FF2B5EF4-FFF2-40B4-BE49-F238E27FC236}">
                <a16:creationId xmlns:a16="http://schemas.microsoft.com/office/drawing/2014/main" id="{7286A90F-F24E-A272-EFA7-C4F9292FA9AA}"/>
              </a:ext>
            </a:extLst>
          </p:cNvPr>
          <p:cNvSpPr txBox="1"/>
          <p:nvPr/>
        </p:nvSpPr>
        <p:spPr>
          <a:xfrm>
            <a:off x="3568995" y="2408106"/>
            <a:ext cx="1377172" cy="307777"/>
          </a:xfrm>
          <a:prstGeom prst="rect">
            <a:avLst/>
          </a:prstGeom>
          <a:noFill/>
        </p:spPr>
        <p:txBody>
          <a:bodyPr wrap="none" rtlCol="0">
            <a:spAutoFit/>
          </a:bodyPr>
          <a:lstStyle/>
          <a:p>
            <a:r>
              <a:rPr lang="fr-FR" sz="1400" dirty="0"/>
              <a:t>Dans quel but ?</a:t>
            </a:r>
          </a:p>
        </p:txBody>
      </p:sp>
      <p:cxnSp>
        <p:nvCxnSpPr>
          <p:cNvPr id="30" name="Connecteur droit 29">
            <a:extLst>
              <a:ext uri="{FF2B5EF4-FFF2-40B4-BE49-F238E27FC236}">
                <a16:creationId xmlns:a16="http://schemas.microsoft.com/office/drawing/2014/main" id="{29148EBC-6C69-BC0F-4E85-016A15A814E6}"/>
              </a:ext>
            </a:extLst>
          </p:cNvPr>
          <p:cNvCxnSpPr>
            <a:stCxn id="10" idx="4"/>
            <a:endCxn id="24" idx="0"/>
          </p:cNvCxnSpPr>
          <p:nvPr/>
        </p:nvCxnSpPr>
        <p:spPr>
          <a:xfrm>
            <a:off x="6096000" y="2344632"/>
            <a:ext cx="0" cy="2475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680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9E16B2-D89B-6BA7-310F-EEC34FFD2DD7}"/>
              </a:ext>
            </a:extLst>
          </p:cNvPr>
          <p:cNvSpPr>
            <a:spLocks noGrp="1"/>
          </p:cNvSpPr>
          <p:nvPr>
            <p:ph type="title"/>
          </p:nvPr>
        </p:nvSpPr>
        <p:spPr>
          <a:xfrm>
            <a:off x="1041991" y="345558"/>
            <a:ext cx="9601200" cy="760228"/>
          </a:xfrm>
        </p:spPr>
        <p:txBody>
          <a:bodyPr>
            <a:normAutofit fontScale="90000"/>
          </a:bodyPr>
          <a:lstStyle/>
          <a:p>
            <a:r>
              <a:rPr lang="fr-FR" sz="4400" dirty="0">
                <a:solidFill>
                  <a:schemeClr val="tx1"/>
                </a:solidFill>
              </a:rPr>
              <a:t>Les fonctions du produit :</a:t>
            </a:r>
            <a:br>
              <a:rPr lang="fr-FR" sz="4400" dirty="0">
                <a:solidFill>
                  <a:schemeClr val="tx1"/>
                </a:solidFill>
              </a:rPr>
            </a:br>
            <a:endParaRPr lang="fr-FR" dirty="0"/>
          </a:p>
        </p:txBody>
      </p:sp>
      <p:sp>
        <p:nvSpPr>
          <p:cNvPr id="3" name="Espace réservé du contenu 2">
            <a:extLst>
              <a:ext uri="{FF2B5EF4-FFF2-40B4-BE49-F238E27FC236}">
                <a16:creationId xmlns:a16="http://schemas.microsoft.com/office/drawing/2014/main" id="{FFBCF6B9-1C35-2E0A-516D-1B9B0E4DF318}"/>
              </a:ext>
            </a:extLst>
          </p:cNvPr>
          <p:cNvSpPr>
            <a:spLocks noGrp="1"/>
          </p:cNvSpPr>
          <p:nvPr>
            <p:ph idx="1"/>
          </p:nvPr>
        </p:nvSpPr>
        <p:spPr>
          <a:xfrm>
            <a:off x="1190847" y="1265274"/>
            <a:ext cx="9781953" cy="4602126"/>
          </a:xfrm>
        </p:spPr>
        <p:txBody>
          <a:bodyPr/>
          <a:lstStyle/>
          <a:p>
            <a:r>
              <a:rPr lang="fr-FR" dirty="0">
                <a:solidFill>
                  <a:schemeClr val="tx1"/>
                </a:solidFill>
              </a:rPr>
              <a:t>Récolter des dons</a:t>
            </a:r>
          </a:p>
          <a:p>
            <a:r>
              <a:rPr lang="fr-FR" dirty="0">
                <a:solidFill>
                  <a:schemeClr val="tx1"/>
                </a:solidFill>
              </a:rPr>
              <a:t>Vendre des produits en ligne</a:t>
            </a:r>
          </a:p>
          <a:p>
            <a:r>
              <a:rPr lang="fr-FR" dirty="0">
                <a:solidFill>
                  <a:schemeClr val="tx1"/>
                </a:solidFill>
              </a:rPr>
              <a:t>Espace paiement</a:t>
            </a:r>
          </a:p>
          <a:p>
            <a:r>
              <a:rPr lang="fr-FR" dirty="0">
                <a:solidFill>
                  <a:schemeClr val="tx1"/>
                </a:solidFill>
              </a:rPr>
              <a:t>Contenus multimédias (photos, vidéos) </a:t>
            </a:r>
          </a:p>
          <a:p>
            <a:r>
              <a:rPr lang="fr-FR" dirty="0">
                <a:solidFill>
                  <a:schemeClr val="tx1"/>
                </a:solidFill>
              </a:rPr>
              <a:t>Formulaire de contact </a:t>
            </a:r>
          </a:p>
          <a:p>
            <a:r>
              <a:rPr lang="fr-FR" dirty="0">
                <a:solidFill>
                  <a:schemeClr val="tx1"/>
                </a:solidFill>
              </a:rPr>
              <a:t>Espace client ou membre</a:t>
            </a:r>
          </a:p>
          <a:p>
            <a:r>
              <a:rPr lang="fr-FR" dirty="0">
                <a:solidFill>
                  <a:schemeClr val="tx1"/>
                </a:solidFill>
              </a:rPr>
              <a:t>Espace pour publier et mettre à jours les évènements</a:t>
            </a:r>
          </a:p>
          <a:p>
            <a:r>
              <a:rPr lang="fr-FR" dirty="0">
                <a:solidFill>
                  <a:schemeClr val="tx1"/>
                </a:solidFill>
              </a:rPr>
              <a:t>Présenter les sponsors avec géolocalisation et redirection vers liens sociaux</a:t>
            </a:r>
          </a:p>
          <a:p>
            <a:endParaRPr lang="fr-FR" dirty="0"/>
          </a:p>
          <a:p>
            <a:pPr marL="0" indent="0">
              <a:buNone/>
            </a:pPr>
            <a:endParaRPr lang="fr-FR" dirty="0"/>
          </a:p>
        </p:txBody>
      </p:sp>
    </p:spTree>
    <p:extLst>
      <p:ext uri="{BB962C8B-B14F-4D97-AF65-F5344CB8AC3E}">
        <p14:creationId xmlns:p14="http://schemas.microsoft.com/office/powerpoint/2010/main" val="41458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CFC35D-E9E0-F562-E06D-0BDAFEFD86E6}"/>
              </a:ext>
            </a:extLst>
          </p:cNvPr>
          <p:cNvSpPr>
            <a:spLocks noGrp="1"/>
          </p:cNvSpPr>
          <p:nvPr>
            <p:ph type="title"/>
          </p:nvPr>
        </p:nvSpPr>
        <p:spPr>
          <a:xfrm>
            <a:off x="1073888" y="209107"/>
            <a:ext cx="2636874" cy="781493"/>
          </a:xfrm>
        </p:spPr>
        <p:txBody>
          <a:bodyPr/>
          <a:lstStyle/>
          <a:p>
            <a:r>
              <a:rPr lang="fr-FR" dirty="0">
                <a:solidFill>
                  <a:schemeClr val="tx1"/>
                </a:solidFill>
              </a:rPr>
              <a:t>2016</a:t>
            </a:r>
          </a:p>
        </p:txBody>
      </p:sp>
      <p:pic>
        <p:nvPicPr>
          <p:cNvPr id="2050" name="Picture 2">
            <a:extLst>
              <a:ext uri="{FF2B5EF4-FFF2-40B4-BE49-F238E27FC236}">
                <a16:creationId xmlns:a16="http://schemas.microsoft.com/office/drawing/2014/main" id="{39D65DC1-AE7D-1CF5-2148-6DF4757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811" y="1516908"/>
            <a:ext cx="1614377" cy="16143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1E3B706-5218-9129-8153-FDC3CCC76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710" y="1447798"/>
            <a:ext cx="1614377" cy="16143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3B59F76-126D-63E9-DC2D-4E15A54B6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549" y="1586019"/>
            <a:ext cx="1614378" cy="1476156"/>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3BEE8B6B-CDE7-17C7-7E30-FA87240C3890}"/>
              </a:ext>
            </a:extLst>
          </p:cNvPr>
          <p:cNvSpPr txBox="1">
            <a:spLocks/>
          </p:cNvSpPr>
          <p:nvPr/>
        </p:nvSpPr>
        <p:spPr>
          <a:xfrm>
            <a:off x="1073888" y="3795825"/>
            <a:ext cx="2636874" cy="78149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solidFill>
                  <a:schemeClr val="tx1"/>
                </a:solidFill>
              </a:rPr>
              <a:t>2018</a:t>
            </a:r>
          </a:p>
        </p:txBody>
      </p:sp>
      <p:pic>
        <p:nvPicPr>
          <p:cNvPr id="2058" name="Picture 10">
            <a:extLst>
              <a:ext uri="{FF2B5EF4-FFF2-40B4-BE49-F238E27FC236}">
                <a16:creationId xmlns:a16="http://schemas.microsoft.com/office/drawing/2014/main" id="{1A71CC50-2321-A863-262C-320B19427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5245" y="3947840"/>
            <a:ext cx="4101510" cy="249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32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fade">
                                      <p:cBhvr>
                                        <p:cTn id="32"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4D3DD8-5D36-28D9-F117-626525531D80}"/>
              </a:ext>
            </a:extLst>
          </p:cNvPr>
          <p:cNvSpPr>
            <a:spLocks noGrp="1"/>
          </p:cNvSpPr>
          <p:nvPr>
            <p:ph type="title"/>
          </p:nvPr>
        </p:nvSpPr>
        <p:spPr>
          <a:xfrm>
            <a:off x="1148316" y="313660"/>
            <a:ext cx="9601200" cy="770860"/>
          </a:xfrm>
        </p:spPr>
        <p:txBody>
          <a:bodyPr/>
          <a:lstStyle/>
          <a:p>
            <a:r>
              <a:rPr lang="fr-FR" dirty="0">
                <a:solidFill>
                  <a:schemeClr val="tx1"/>
                </a:solidFill>
              </a:rPr>
              <a:t>Les contraintes</a:t>
            </a:r>
          </a:p>
        </p:txBody>
      </p:sp>
      <p:sp>
        <p:nvSpPr>
          <p:cNvPr id="3" name="Espace réservé du contenu 2">
            <a:extLst>
              <a:ext uri="{FF2B5EF4-FFF2-40B4-BE49-F238E27FC236}">
                <a16:creationId xmlns:a16="http://schemas.microsoft.com/office/drawing/2014/main" id="{EEFB4FC8-E0D4-7615-BE35-096215048816}"/>
              </a:ext>
            </a:extLst>
          </p:cNvPr>
          <p:cNvSpPr>
            <a:spLocks noGrp="1"/>
          </p:cNvSpPr>
          <p:nvPr>
            <p:ph idx="1"/>
          </p:nvPr>
        </p:nvSpPr>
        <p:spPr>
          <a:xfrm>
            <a:off x="1371600" y="1541721"/>
            <a:ext cx="9601200" cy="4720856"/>
          </a:xfrm>
        </p:spPr>
        <p:txBody>
          <a:bodyPr>
            <a:normAutofit/>
          </a:bodyPr>
          <a:lstStyle/>
          <a:p>
            <a:r>
              <a:rPr lang="fr-FR" dirty="0">
                <a:solidFill>
                  <a:schemeClr val="tx1"/>
                </a:solidFill>
              </a:rPr>
              <a:t>Contraintes techniques :</a:t>
            </a:r>
          </a:p>
          <a:p>
            <a:pPr lvl="1"/>
            <a:r>
              <a:rPr lang="fr-FR" dirty="0">
                <a:solidFill>
                  <a:schemeClr val="tx1"/>
                </a:solidFill>
              </a:rPr>
              <a:t>Utilisation de Java et </a:t>
            </a:r>
            <a:r>
              <a:rPr lang="fr-FR" dirty="0" err="1">
                <a:solidFill>
                  <a:schemeClr val="tx1"/>
                </a:solidFill>
              </a:rPr>
              <a:t>Kotlin</a:t>
            </a:r>
            <a:endParaRPr lang="fr-FR" dirty="0">
              <a:solidFill>
                <a:schemeClr val="tx1"/>
              </a:solidFill>
            </a:endParaRPr>
          </a:p>
          <a:p>
            <a:pPr lvl="1"/>
            <a:endParaRPr lang="fr-FR" dirty="0">
              <a:solidFill>
                <a:schemeClr val="tx1"/>
              </a:solidFill>
            </a:endParaRPr>
          </a:p>
          <a:p>
            <a:r>
              <a:rPr lang="fr-FR" dirty="0">
                <a:solidFill>
                  <a:schemeClr val="tx1"/>
                </a:solidFill>
              </a:rPr>
              <a:t>Contraintes légales et réglementaires :</a:t>
            </a:r>
          </a:p>
          <a:p>
            <a:pPr lvl="1"/>
            <a:r>
              <a:rPr lang="fr-FR"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Qui est le propriétaire de l’appli, des maquettes, des intégrations, du contenu, du code source…?</a:t>
            </a:r>
          </a:p>
          <a:p>
            <a:pPr lvl="1"/>
            <a:endParaRPr lang="fr-FR" dirty="0">
              <a:solidFill>
                <a:schemeClr val="tx1"/>
              </a:solidFill>
            </a:endParaRPr>
          </a:p>
          <a:p>
            <a:r>
              <a:rPr lang="fr-FR" dirty="0">
                <a:solidFill>
                  <a:schemeClr val="tx1"/>
                </a:solidFill>
              </a:rPr>
              <a:t>Contraintes de coûts :</a:t>
            </a:r>
          </a:p>
          <a:p>
            <a:pPr lvl="1"/>
            <a:r>
              <a:rPr lang="fr-FR"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Pas de budget</a:t>
            </a:r>
          </a:p>
          <a:p>
            <a:pPr lvl="1"/>
            <a:endParaRPr lang="fr-FR" dirty="0">
              <a:solidFill>
                <a:schemeClr val="tx1"/>
              </a:solidFill>
            </a:endParaRPr>
          </a:p>
          <a:p>
            <a:r>
              <a:rPr lang="fr-FR" dirty="0">
                <a:solidFill>
                  <a:schemeClr val="tx1"/>
                </a:solidFill>
              </a:rPr>
              <a:t>Contraintes de délais :</a:t>
            </a:r>
          </a:p>
          <a:p>
            <a:pPr lvl="1"/>
            <a:r>
              <a:rPr lang="fr-FR"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Mettre en place le projet avant le mois de juillet 2024</a:t>
            </a:r>
            <a:endParaRPr lang="fr-FR" dirty="0">
              <a:solidFill>
                <a:schemeClr val="tx1"/>
              </a:solidFill>
            </a:endParaRPr>
          </a:p>
          <a:p>
            <a:pPr lvl="1"/>
            <a:endParaRPr lang="fr-FR" dirty="0"/>
          </a:p>
        </p:txBody>
      </p:sp>
    </p:spTree>
    <p:extLst>
      <p:ext uri="{BB962C8B-B14F-4D97-AF65-F5344CB8AC3E}">
        <p14:creationId xmlns:p14="http://schemas.microsoft.com/office/powerpoint/2010/main" val="6830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C8D81E9-23B7-2690-FD6D-8F74AC969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723" y="95250"/>
            <a:ext cx="571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0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E24EE-C6C9-3BEE-8A2B-FEABAE2C0579}"/>
              </a:ext>
            </a:extLst>
          </p:cNvPr>
          <p:cNvSpPr>
            <a:spLocks noGrp="1"/>
          </p:cNvSpPr>
          <p:nvPr>
            <p:ph type="title"/>
          </p:nvPr>
        </p:nvSpPr>
        <p:spPr>
          <a:xfrm>
            <a:off x="1371600" y="334926"/>
            <a:ext cx="1828800" cy="802758"/>
          </a:xfrm>
        </p:spPr>
        <p:txBody>
          <a:bodyPr/>
          <a:lstStyle/>
          <a:p>
            <a:r>
              <a:rPr lang="fr-FR" dirty="0">
                <a:solidFill>
                  <a:schemeClr val="tx1"/>
                </a:solidFill>
              </a:rPr>
              <a:t>2019</a:t>
            </a:r>
          </a:p>
        </p:txBody>
      </p:sp>
      <p:pic>
        <p:nvPicPr>
          <p:cNvPr id="3074" name="Picture 2">
            <a:extLst>
              <a:ext uri="{FF2B5EF4-FFF2-40B4-BE49-F238E27FC236}">
                <a16:creationId xmlns:a16="http://schemas.microsoft.com/office/drawing/2014/main" id="{0AD8EC0D-1605-651E-0C6D-0626B0967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624" y="1424150"/>
            <a:ext cx="2330744" cy="234540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34CFBE31-562A-A137-1DB1-BBFDFC334DC3}"/>
              </a:ext>
            </a:extLst>
          </p:cNvPr>
          <p:cNvPicPr>
            <a:picLocks noChangeAspect="1"/>
          </p:cNvPicPr>
          <p:nvPr/>
        </p:nvPicPr>
        <p:blipFill>
          <a:blip r:embed="rId4"/>
          <a:stretch>
            <a:fillRect/>
          </a:stretch>
        </p:blipFill>
        <p:spPr>
          <a:xfrm>
            <a:off x="5046709" y="1813420"/>
            <a:ext cx="1609483" cy="1615580"/>
          </a:xfrm>
          <a:prstGeom prst="rect">
            <a:avLst/>
          </a:prstGeom>
        </p:spPr>
      </p:pic>
      <p:pic>
        <p:nvPicPr>
          <p:cNvPr id="3076" name="Picture 4">
            <a:extLst>
              <a:ext uri="{FF2B5EF4-FFF2-40B4-BE49-F238E27FC236}">
                <a16:creationId xmlns:a16="http://schemas.microsoft.com/office/drawing/2014/main" id="{A27A8FD0-D116-38C7-520B-589FC369B9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326" y="2169041"/>
            <a:ext cx="1047307" cy="10473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32AD8F5-564D-10AD-BCA2-476D90D54F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7391" y="1897913"/>
            <a:ext cx="1531087" cy="15310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1312972-5561-42E5-EABF-D9592BC16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6709" y="3951326"/>
            <a:ext cx="2330744" cy="233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5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2"/>
                                        </p:tgtEl>
                                        <p:attrNameLst>
                                          <p:attrName>style.visibility</p:attrName>
                                        </p:attrNameLst>
                                      </p:cBhvr>
                                      <p:to>
                                        <p:strVal val="visible"/>
                                      </p:to>
                                    </p:set>
                                    <p:animEffect transition="in" filter="fade">
                                      <p:cBhvr>
                                        <p:cTn id="32"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F6159A-DE10-7B4F-C7B6-C50E4C945DCB}"/>
              </a:ext>
            </a:extLst>
          </p:cNvPr>
          <p:cNvSpPr>
            <a:spLocks noGrp="1"/>
          </p:cNvSpPr>
          <p:nvPr>
            <p:ph type="ctrTitle"/>
          </p:nvPr>
        </p:nvSpPr>
        <p:spPr/>
        <p:txBody>
          <a:bodyPr/>
          <a:lstStyle/>
          <a:p>
            <a:r>
              <a:rPr lang="fr-FR" dirty="0">
                <a:solidFill>
                  <a:schemeClr val="tx1"/>
                </a:solidFill>
              </a:rPr>
              <a:t>Application Mobile</a:t>
            </a:r>
          </a:p>
        </p:txBody>
      </p:sp>
      <p:sp>
        <p:nvSpPr>
          <p:cNvPr id="3" name="Sous-titre 2">
            <a:extLst>
              <a:ext uri="{FF2B5EF4-FFF2-40B4-BE49-F238E27FC236}">
                <a16:creationId xmlns:a16="http://schemas.microsoft.com/office/drawing/2014/main" id="{D2FE3A0E-D9BB-752A-05A0-7C1251FC3100}"/>
              </a:ext>
            </a:extLst>
          </p:cNvPr>
          <p:cNvSpPr>
            <a:spLocks noGrp="1"/>
          </p:cNvSpPr>
          <p:nvPr>
            <p:ph type="subTitle" idx="1"/>
          </p:nvPr>
        </p:nvSpPr>
        <p:spPr/>
        <p:txBody>
          <a:bodyPr/>
          <a:lstStyle/>
          <a:p>
            <a:r>
              <a:rPr lang="fr-FR" dirty="0">
                <a:solidFill>
                  <a:schemeClr val="tx1"/>
                </a:solidFill>
              </a:rPr>
              <a:t>Association Lucas Kart</a:t>
            </a:r>
          </a:p>
        </p:txBody>
      </p:sp>
    </p:spTree>
    <p:extLst>
      <p:ext uri="{BB962C8B-B14F-4D97-AF65-F5344CB8AC3E}">
        <p14:creationId xmlns:p14="http://schemas.microsoft.com/office/powerpoint/2010/main" val="300295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52742-5684-3177-C373-2904339FF54B}"/>
              </a:ext>
            </a:extLst>
          </p:cNvPr>
          <p:cNvSpPr>
            <a:spLocks noGrp="1"/>
          </p:cNvSpPr>
          <p:nvPr>
            <p:ph type="title"/>
          </p:nvPr>
        </p:nvSpPr>
        <p:spPr>
          <a:xfrm>
            <a:off x="1371600" y="182880"/>
            <a:ext cx="9601200" cy="704088"/>
          </a:xfrm>
        </p:spPr>
        <p:txBody>
          <a:bodyPr/>
          <a:lstStyle/>
          <a:p>
            <a:r>
              <a:rPr lang="fr-FR" dirty="0">
                <a:solidFill>
                  <a:schemeClr val="tx1"/>
                </a:solidFill>
              </a:rPr>
              <a:t>Cahier des charges</a:t>
            </a:r>
          </a:p>
        </p:txBody>
      </p:sp>
      <p:sp>
        <p:nvSpPr>
          <p:cNvPr id="3" name="Espace réservé du contenu 2">
            <a:extLst>
              <a:ext uri="{FF2B5EF4-FFF2-40B4-BE49-F238E27FC236}">
                <a16:creationId xmlns:a16="http://schemas.microsoft.com/office/drawing/2014/main" id="{B8448591-3A65-B9D7-99FC-752C8E9F2BDE}"/>
              </a:ext>
            </a:extLst>
          </p:cNvPr>
          <p:cNvSpPr>
            <a:spLocks noGrp="1"/>
          </p:cNvSpPr>
          <p:nvPr>
            <p:ph idx="1"/>
          </p:nvPr>
        </p:nvSpPr>
        <p:spPr>
          <a:xfrm>
            <a:off x="988828" y="1694688"/>
            <a:ext cx="10334846" cy="4980431"/>
          </a:xfrm>
        </p:spPr>
        <p:txBody>
          <a:bodyPr>
            <a:normAutofit fontScale="92500" lnSpcReduction="10000"/>
          </a:bodyPr>
          <a:lstStyle/>
          <a:p>
            <a:r>
              <a:rPr lang="fr-FR" dirty="0">
                <a:solidFill>
                  <a:srgbClr val="FF0000"/>
                </a:solidFill>
              </a:rPr>
              <a:t>L’histoire de l’association</a:t>
            </a:r>
          </a:p>
          <a:p>
            <a:pPr lvl="1"/>
            <a:r>
              <a:rPr lang="fr-FR" dirty="0">
                <a:solidFill>
                  <a:schemeClr val="tx1"/>
                </a:solidFill>
              </a:rPr>
              <a:t>Association Lucas Kart crée en 2018</a:t>
            </a:r>
          </a:p>
          <a:p>
            <a:pPr lvl="1"/>
            <a:endParaRPr lang="fr-FR" dirty="0">
              <a:solidFill>
                <a:schemeClr val="tx1"/>
              </a:solidFill>
            </a:endParaRPr>
          </a:p>
          <a:p>
            <a:r>
              <a:rPr lang="fr-FR" dirty="0">
                <a:solidFill>
                  <a:srgbClr val="FF0000"/>
                </a:solidFill>
              </a:rPr>
              <a:t>L’objet</a:t>
            </a:r>
          </a:p>
          <a:p>
            <a:pPr lvl="1"/>
            <a:r>
              <a:rPr lang="fr-FR" dirty="0">
                <a:solidFill>
                  <a:schemeClr val="tx1"/>
                </a:solidFill>
              </a:rPr>
              <a:t>Participer à tous types de compétitions autour du sport automobile</a:t>
            </a:r>
          </a:p>
          <a:p>
            <a:pPr lvl="1"/>
            <a:r>
              <a:rPr lang="fr-FR" dirty="0">
                <a:solidFill>
                  <a:schemeClr val="tx1"/>
                </a:solidFill>
              </a:rPr>
              <a:t>Organiser des manifestations (lotos, tombola)</a:t>
            </a:r>
          </a:p>
          <a:p>
            <a:pPr lvl="1"/>
            <a:r>
              <a:rPr lang="fr-FR" dirty="0">
                <a:solidFill>
                  <a:schemeClr val="tx1"/>
                </a:solidFill>
              </a:rPr>
              <a:t>Percevoir des dons</a:t>
            </a:r>
          </a:p>
          <a:p>
            <a:pPr lvl="1"/>
            <a:endParaRPr lang="fr-FR" dirty="0">
              <a:solidFill>
                <a:schemeClr val="tx1"/>
              </a:solidFill>
            </a:endParaRPr>
          </a:p>
          <a:p>
            <a:r>
              <a:rPr lang="fr-FR" dirty="0">
                <a:solidFill>
                  <a:srgbClr val="FF0000"/>
                </a:solidFill>
              </a:rPr>
              <a:t>Son projet</a:t>
            </a:r>
          </a:p>
          <a:p>
            <a:pPr lvl="1"/>
            <a:r>
              <a:rPr lang="fr-FR" dirty="0">
                <a:solidFill>
                  <a:schemeClr val="tx1"/>
                </a:solidFill>
              </a:rPr>
              <a:t>Acquérir une application mobile</a:t>
            </a:r>
          </a:p>
          <a:p>
            <a:pPr lvl="1"/>
            <a:endParaRPr lang="fr-FR" dirty="0">
              <a:solidFill>
                <a:schemeClr val="tx1"/>
              </a:solidFill>
            </a:endParaRPr>
          </a:p>
          <a:p>
            <a:r>
              <a:rPr lang="fr-FR" dirty="0">
                <a:solidFill>
                  <a:srgbClr val="FF0000"/>
                </a:solidFill>
              </a:rPr>
              <a:t>Les intervenants</a:t>
            </a:r>
          </a:p>
          <a:p>
            <a:pPr lvl="1"/>
            <a:r>
              <a:rPr lang="fr-FR" dirty="0" err="1">
                <a:solidFill>
                  <a:schemeClr val="tx1"/>
                </a:solidFill>
              </a:rPr>
              <a:t>Taurou</a:t>
            </a:r>
            <a:r>
              <a:rPr lang="fr-FR" dirty="0">
                <a:solidFill>
                  <a:schemeClr val="tx1"/>
                </a:solidFill>
              </a:rPr>
              <a:t> Lucas et </a:t>
            </a:r>
            <a:r>
              <a:rPr lang="fr-FR" dirty="0" err="1">
                <a:solidFill>
                  <a:schemeClr val="tx1"/>
                </a:solidFill>
              </a:rPr>
              <a:t>Taurou</a:t>
            </a:r>
            <a:r>
              <a:rPr lang="fr-FR" dirty="0">
                <a:solidFill>
                  <a:schemeClr val="tx1"/>
                </a:solidFill>
              </a:rPr>
              <a:t> Mickael</a:t>
            </a:r>
          </a:p>
          <a:p>
            <a:pPr lvl="1"/>
            <a:r>
              <a:rPr lang="fr-FR" dirty="0">
                <a:solidFill>
                  <a:schemeClr val="tx1"/>
                </a:solidFill>
              </a:rPr>
              <a:t>Roger Elisa</a:t>
            </a:r>
          </a:p>
        </p:txBody>
      </p:sp>
      <p:sp>
        <p:nvSpPr>
          <p:cNvPr id="4" name="Titre 1">
            <a:extLst>
              <a:ext uri="{FF2B5EF4-FFF2-40B4-BE49-F238E27FC236}">
                <a16:creationId xmlns:a16="http://schemas.microsoft.com/office/drawing/2014/main" id="{08B46179-6C91-8CEE-0814-8BBF7B50C6DD}"/>
              </a:ext>
            </a:extLst>
          </p:cNvPr>
          <p:cNvSpPr txBox="1">
            <a:spLocks/>
          </p:cNvSpPr>
          <p:nvPr/>
        </p:nvSpPr>
        <p:spPr>
          <a:xfrm>
            <a:off x="3186684" y="990600"/>
            <a:ext cx="5971032" cy="70408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sz="3600" dirty="0">
                <a:solidFill>
                  <a:schemeClr val="tx1"/>
                </a:solidFill>
              </a:rPr>
              <a:t>Présentation de l’association</a:t>
            </a:r>
          </a:p>
        </p:txBody>
      </p:sp>
    </p:spTree>
    <p:extLst>
      <p:ext uri="{BB962C8B-B14F-4D97-AF65-F5344CB8AC3E}">
        <p14:creationId xmlns:p14="http://schemas.microsoft.com/office/powerpoint/2010/main" val="393031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55BF7-C8D1-365A-D3BD-6FEB5CCB8DCD}"/>
              </a:ext>
            </a:extLst>
          </p:cNvPr>
          <p:cNvSpPr>
            <a:spLocks noGrp="1"/>
          </p:cNvSpPr>
          <p:nvPr>
            <p:ph type="title"/>
          </p:nvPr>
        </p:nvSpPr>
        <p:spPr>
          <a:xfrm>
            <a:off x="1371600" y="249936"/>
            <a:ext cx="9601200" cy="740664"/>
          </a:xfrm>
        </p:spPr>
        <p:txBody>
          <a:bodyPr/>
          <a:lstStyle/>
          <a:p>
            <a:r>
              <a:rPr lang="fr-FR" dirty="0">
                <a:solidFill>
                  <a:schemeClr val="tx1"/>
                </a:solidFill>
              </a:rPr>
              <a:t>Le contexte du projet</a:t>
            </a:r>
          </a:p>
        </p:txBody>
      </p:sp>
      <p:sp>
        <p:nvSpPr>
          <p:cNvPr id="3" name="Espace réservé du contenu 2">
            <a:extLst>
              <a:ext uri="{FF2B5EF4-FFF2-40B4-BE49-F238E27FC236}">
                <a16:creationId xmlns:a16="http://schemas.microsoft.com/office/drawing/2014/main" id="{CA465A71-35AA-E590-10F0-5C5C652177F4}"/>
              </a:ext>
            </a:extLst>
          </p:cNvPr>
          <p:cNvSpPr>
            <a:spLocks noGrp="1"/>
          </p:cNvSpPr>
          <p:nvPr>
            <p:ph idx="1"/>
          </p:nvPr>
        </p:nvSpPr>
        <p:spPr>
          <a:xfrm>
            <a:off x="850605" y="2232836"/>
            <a:ext cx="11153553" cy="4375227"/>
          </a:xfrm>
        </p:spPr>
        <p:txBody>
          <a:bodyPr>
            <a:normAutofit/>
          </a:bodyPr>
          <a:lstStyle/>
          <a:p>
            <a:pPr marL="0" indent="0">
              <a:buNone/>
            </a:pPr>
            <a:r>
              <a:rPr lang="fr-FR" dirty="0"/>
              <a:t>Qui ?                Quoi ?                Où ?                Quand ?                Comment ?                Pourquoi ?</a:t>
            </a:r>
          </a:p>
          <a:p>
            <a:endParaRPr lang="fr-FR" dirty="0"/>
          </a:p>
          <a:p>
            <a:endParaRPr lang="fr-FR" dirty="0"/>
          </a:p>
          <a:p>
            <a:pPr marL="0"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Titre 1">
            <a:extLst>
              <a:ext uri="{FF2B5EF4-FFF2-40B4-BE49-F238E27FC236}">
                <a16:creationId xmlns:a16="http://schemas.microsoft.com/office/drawing/2014/main" id="{1DD4C123-8BFB-0DED-08F0-4C6EFD7E09A5}"/>
              </a:ext>
            </a:extLst>
          </p:cNvPr>
          <p:cNvSpPr txBox="1">
            <a:spLocks/>
          </p:cNvSpPr>
          <p:nvPr/>
        </p:nvSpPr>
        <p:spPr>
          <a:xfrm>
            <a:off x="3456432" y="1080516"/>
            <a:ext cx="5279136" cy="74066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sz="3600" dirty="0">
                <a:solidFill>
                  <a:schemeClr val="tx1"/>
                </a:solidFill>
              </a:rPr>
              <a:t>QQOQCP</a:t>
            </a:r>
          </a:p>
        </p:txBody>
      </p:sp>
      <p:pic>
        <p:nvPicPr>
          <p:cNvPr id="1026" name="Picture 2">
            <a:extLst>
              <a:ext uri="{FF2B5EF4-FFF2-40B4-BE49-F238E27FC236}">
                <a16:creationId xmlns:a16="http://schemas.microsoft.com/office/drawing/2014/main" id="{C2D6EDB9-62F4-40DA-3DF7-C0D2E0C09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027246"/>
            <a:ext cx="925982" cy="10100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0197EE9-E352-28AF-59D2-F09CD56D7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950" y="3027246"/>
            <a:ext cx="772086" cy="772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2F7F98-38BB-08EA-6922-633F44771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4412" y="3027247"/>
            <a:ext cx="675575" cy="7720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D7C0397-DE6E-747F-CF63-FC533D9AB8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2879838"/>
            <a:ext cx="1098324" cy="10983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93E71FE-93AD-0644-C74F-F396D55687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347" y="4084675"/>
            <a:ext cx="1080977" cy="10809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C7E9F37-F0AA-CEE3-079C-54AA6D9E5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0919" y="5473941"/>
            <a:ext cx="825832" cy="8258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548F0D0-199E-1D33-7BB3-81FC3E7B9D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9422" y="3027246"/>
            <a:ext cx="925983" cy="92598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BBDF-4597-74F0-6BE5-931433681E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677" y="3027246"/>
            <a:ext cx="1080978" cy="108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4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BA246E-DAEA-205F-4DBF-0B30C9D28D5E}"/>
              </a:ext>
            </a:extLst>
          </p:cNvPr>
          <p:cNvSpPr>
            <a:spLocks noGrp="1"/>
          </p:cNvSpPr>
          <p:nvPr>
            <p:ph type="title"/>
          </p:nvPr>
        </p:nvSpPr>
        <p:spPr>
          <a:xfrm>
            <a:off x="1295400" y="356190"/>
            <a:ext cx="9601200" cy="731520"/>
          </a:xfrm>
        </p:spPr>
        <p:txBody>
          <a:bodyPr/>
          <a:lstStyle/>
          <a:p>
            <a:r>
              <a:rPr lang="fr-FR" dirty="0">
                <a:solidFill>
                  <a:schemeClr val="tx1"/>
                </a:solidFill>
              </a:rPr>
              <a:t>Persona : </a:t>
            </a:r>
          </a:p>
        </p:txBody>
      </p:sp>
      <p:pic>
        <p:nvPicPr>
          <p:cNvPr id="10" name="Espace réservé du contenu 9">
            <a:extLst>
              <a:ext uri="{FF2B5EF4-FFF2-40B4-BE49-F238E27FC236}">
                <a16:creationId xmlns:a16="http://schemas.microsoft.com/office/drawing/2014/main" id="{D4E29DA2-CB85-D902-DAFB-3BA48FE2B6A6}"/>
              </a:ext>
            </a:extLst>
          </p:cNvPr>
          <p:cNvPicPr>
            <a:picLocks noGrp="1" noChangeAspect="1"/>
          </p:cNvPicPr>
          <p:nvPr>
            <p:ph idx="1"/>
          </p:nvPr>
        </p:nvPicPr>
        <p:blipFill rotWithShape="1">
          <a:blip r:embed="rId2"/>
          <a:srcRect l="25027" t="28500" r="25825" b="17170"/>
          <a:stretch/>
        </p:blipFill>
        <p:spPr>
          <a:xfrm>
            <a:off x="1611004" y="1087710"/>
            <a:ext cx="9285596" cy="5517089"/>
          </a:xfrm>
        </p:spPr>
      </p:pic>
    </p:spTree>
    <p:extLst>
      <p:ext uri="{BB962C8B-B14F-4D97-AF65-F5344CB8AC3E}">
        <p14:creationId xmlns:p14="http://schemas.microsoft.com/office/powerpoint/2010/main" val="423403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11B5E-89C3-A7AB-E300-48E13BBA2846}"/>
              </a:ext>
            </a:extLst>
          </p:cNvPr>
          <p:cNvSpPr>
            <a:spLocks noGrp="1"/>
          </p:cNvSpPr>
          <p:nvPr>
            <p:ph type="title"/>
          </p:nvPr>
        </p:nvSpPr>
        <p:spPr>
          <a:xfrm>
            <a:off x="1371600" y="329184"/>
            <a:ext cx="9601200" cy="804672"/>
          </a:xfrm>
        </p:spPr>
        <p:txBody>
          <a:bodyPr/>
          <a:lstStyle/>
          <a:p>
            <a:r>
              <a:rPr lang="fr-FR" dirty="0">
                <a:solidFill>
                  <a:schemeClr val="tx1"/>
                </a:solidFill>
              </a:rPr>
              <a:t>Analyse de la concurrence :</a:t>
            </a:r>
          </a:p>
        </p:txBody>
      </p:sp>
      <p:sp>
        <p:nvSpPr>
          <p:cNvPr id="3" name="Espace réservé du contenu 2">
            <a:extLst>
              <a:ext uri="{FF2B5EF4-FFF2-40B4-BE49-F238E27FC236}">
                <a16:creationId xmlns:a16="http://schemas.microsoft.com/office/drawing/2014/main" id="{B58DB0FE-1622-E6D7-1EC2-7E07016D1C94}"/>
              </a:ext>
            </a:extLst>
          </p:cNvPr>
          <p:cNvSpPr>
            <a:spLocks noGrp="1"/>
          </p:cNvSpPr>
          <p:nvPr>
            <p:ph idx="1"/>
          </p:nvPr>
        </p:nvSpPr>
        <p:spPr>
          <a:xfrm>
            <a:off x="1371600" y="1642872"/>
            <a:ext cx="4261104" cy="4733544"/>
          </a:xfrm>
        </p:spPr>
        <p:txBody>
          <a:bodyPr>
            <a:normAutofit fontScale="47500" lnSpcReduction="20000"/>
          </a:bodyPr>
          <a:lstStyle/>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LES FADAS DU RALLYE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CLUB MOTO COUFFOULESIEN (C.M.C)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CAZOT SPORT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TEAM MTG RACING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ECURIE DES DEUX RIVES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COMITÉ DÉPARTEMENTAL DU SPORT AUTOMOBILE DU TARN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AC MOTO</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ALBI 2019 - RABASTENS-VIGNOBLE GAILLACOIS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TEAM KUBE RACING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ADK RACING 81</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MOTO CLUB RABASTINOIS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FH QUAD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LA TRIBU DES 4 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FAVREAU (F) ROMAIN(R) RACING SPORT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TEAM CROCODILE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VL SPORT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fr-FR" sz="1800" dirty="0">
                <a:effectLst/>
                <a:latin typeface="Arial" panose="020B0604020202020204" pitchFamily="34" charset="0"/>
                <a:ea typeface="Calibri" panose="020F0502020204030204" pitchFamily="34" charset="0"/>
                <a:cs typeface="Times New Roman" panose="02020603050405020304" pitchFamily="18" charset="0"/>
              </a:rPr>
              <a:t>ASSOCIATION SPORTIVE AUTOMOBILE DU VIGNOBLE TARNAIS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Titre 1">
            <a:extLst>
              <a:ext uri="{FF2B5EF4-FFF2-40B4-BE49-F238E27FC236}">
                <a16:creationId xmlns:a16="http://schemas.microsoft.com/office/drawing/2014/main" id="{073724FF-F9F2-9916-771B-9E90382D07B7}"/>
              </a:ext>
            </a:extLst>
          </p:cNvPr>
          <p:cNvSpPr txBox="1">
            <a:spLocks/>
          </p:cNvSpPr>
          <p:nvPr/>
        </p:nvSpPr>
        <p:spPr>
          <a:xfrm>
            <a:off x="2404872" y="6376416"/>
            <a:ext cx="10049256" cy="50596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lnSpc>
                <a:spcPct val="107000"/>
              </a:lnSpc>
              <a:spcAft>
                <a:spcPts val="800"/>
              </a:spcAft>
            </a:pPr>
            <a:r>
              <a:rPr lang="fr-FR"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Il y a environs 430 associations de sport automobile dans le Tarn (81) 14/12/2023.</a:t>
            </a:r>
            <a:endParaRPr lang="fr-F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re 1">
            <a:extLst>
              <a:ext uri="{FF2B5EF4-FFF2-40B4-BE49-F238E27FC236}">
                <a16:creationId xmlns:a16="http://schemas.microsoft.com/office/drawing/2014/main" id="{5FDEEB8F-8240-BE12-6880-C900358E8B06}"/>
              </a:ext>
            </a:extLst>
          </p:cNvPr>
          <p:cNvSpPr txBox="1">
            <a:spLocks/>
          </p:cNvSpPr>
          <p:nvPr/>
        </p:nvSpPr>
        <p:spPr>
          <a:xfrm>
            <a:off x="1752600" y="1133856"/>
            <a:ext cx="10049256" cy="50596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lnSpc>
                <a:spcPct val="107000"/>
              </a:lnSpc>
              <a:spcAft>
                <a:spcPts val="800"/>
              </a:spcAft>
            </a:pPr>
            <a:r>
              <a:rPr lang="fr-FR"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Associations de sport automobile sur le secteur de Rabastens / Coufouleux / Grazac  :</a:t>
            </a:r>
            <a:endParaRPr lang="fr-F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311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2AE01-592D-2BA8-26F9-31072FADDA1E}"/>
              </a:ext>
            </a:extLst>
          </p:cNvPr>
          <p:cNvSpPr>
            <a:spLocks noGrp="1"/>
          </p:cNvSpPr>
          <p:nvPr>
            <p:ph type="title"/>
          </p:nvPr>
        </p:nvSpPr>
        <p:spPr>
          <a:xfrm>
            <a:off x="1371600" y="249936"/>
            <a:ext cx="9601200" cy="740664"/>
          </a:xfrm>
        </p:spPr>
        <p:txBody>
          <a:bodyPr/>
          <a:lstStyle/>
          <a:p>
            <a:r>
              <a:rPr lang="fr-FR" dirty="0">
                <a:solidFill>
                  <a:schemeClr val="tx1"/>
                </a:solidFill>
              </a:rPr>
              <a:t>Analyse Marketing</a:t>
            </a:r>
          </a:p>
        </p:txBody>
      </p:sp>
      <p:graphicFrame>
        <p:nvGraphicFramePr>
          <p:cNvPr id="5" name="Espace réservé du contenu 4">
            <a:extLst>
              <a:ext uri="{FF2B5EF4-FFF2-40B4-BE49-F238E27FC236}">
                <a16:creationId xmlns:a16="http://schemas.microsoft.com/office/drawing/2014/main" id="{CDA4C770-FA98-052B-66B0-4DF82848D4E4}"/>
              </a:ext>
            </a:extLst>
          </p:cNvPr>
          <p:cNvGraphicFramePr>
            <a:graphicFrameLocks noGrp="1"/>
          </p:cNvGraphicFramePr>
          <p:nvPr>
            <p:ph idx="1"/>
            <p:extLst>
              <p:ext uri="{D42A27DB-BD31-4B8C-83A1-F6EECF244321}">
                <p14:modId xmlns:p14="http://schemas.microsoft.com/office/powerpoint/2010/main" val="1224184983"/>
              </p:ext>
            </p:extLst>
          </p:nvPr>
        </p:nvGraphicFramePr>
        <p:xfrm>
          <a:off x="1371600" y="2286000"/>
          <a:ext cx="9601200" cy="377444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883831639"/>
                    </a:ext>
                  </a:extLst>
                </a:gridCol>
                <a:gridCol w="4800600">
                  <a:extLst>
                    <a:ext uri="{9D8B030D-6E8A-4147-A177-3AD203B41FA5}">
                      <a16:colId xmlns:a16="http://schemas.microsoft.com/office/drawing/2014/main" val="410332918"/>
                    </a:ext>
                  </a:extLst>
                </a:gridCol>
              </a:tblGrid>
              <a:tr h="370840">
                <a:tc>
                  <a:txBody>
                    <a:bodyPr/>
                    <a:lstStyle/>
                    <a:p>
                      <a:pPr algn="ctr"/>
                      <a:r>
                        <a:rPr lang="fr-FR" dirty="0"/>
                        <a:t>Forces</a:t>
                      </a:r>
                    </a:p>
                  </a:txBody>
                  <a:tcPr>
                    <a:solidFill>
                      <a:srgbClr val="C00000"/>
                    </a:solidFill>
                  </a:tcPr>
                </a:tc>
                <a:tc>
                  <a:txBody>
                    <a:bodyPr/>
                    <a:lstStyle/>
                    <a:p>
                      <a:pPr algn="ctr"/>
                      <a:r>
                        <a:rPr lang="fr-FR" dirty="0"/>
                        <a:t>Faiblesses</a:t>
                      </a:r>
                    </a:p>
                  </a:txBody>
                  <a:tcPr>
                    <a:solidFill>
                      <a:srgbClr val="C00000"/>
                    </a:solidFill>
                  </a:tcPr>
                </a:tc>
                <a:extLst>
                  <a:ext uri="{0D108BD9-81ED-4DB2-BD59-A6C34878D82A}">
                    <a16:rowId xmlns:a16="http://schemas.microsoft.com/office/drawing/2014/main" val="3973524372"/>
                  </a:ext>
                </a:extLst>
              </a:tr>
              <a:tr h="370840">
                <a:tc>
                  <a:txBody>
                    <a:bodyPr/>
                    <a:lstStyle/>
                    <a:p>
                      <a:r>
                        <a:rPr lang="fr-FR" sz="1800" kern="1200" dirty="0">
                          <a:solidFill>
                            <a:schemeClr val="dk1"/>
                          </a:solidFill>
                          <a:effectLst/>
                          <a:latin typeface="+mn-lt"/>
                          <a:ea typeface="+mn-ea"/>
                          <a:cs typeface="+mn-cs"/>
                        </a:rPr>
                        <a:t>Bonne gestion financière </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Le manque de visibilité sur le web</a:t>
                      </a:r>
                    </a:p>
                  </a:txBody>
                  <a:tcPr/>
                </a:tc>
                <a:extLst>
                  <a:ext uri="{0D108BD9-81ED-4DB2-BD59-A6C34878D82A}">
                    <a16:rowId xmlns:a16="http://schemas.microsoft.com/office/drawing/2014/main" val="472943416"/>
                  </a:ext>
                </a:extLst>
              </a:tr>
              <a:tr h="370840">
                <a:tc>
                  <a:txBody>
                    <a:bodyPr/>
                    <a:lstStyle/>
                    <a:p>
                      <a:r>
                        <a:rPr lang="fr-FR" sz="1800" kern="1200" dirty="0">
                          <a:solidFill>
                            <a:schemeClr val="dk1"/>
                          </a:solidFill>
                          <a:effectLst/>
                          <a:latin typeface="+mn-lt"/>
                          <a:ea typeface="+mn-ea"/>
                          <a:cs typeface="+mn-cs"/>
                        </a:rPr>
                        <a:t>Bonne organisation </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Le manque de budget</a:t>
                      </a:r>
                    </a:p>
                  </a:txBody>
                  <a:tcPr/>
                </a:tc>
                <a:extLst>
                  <a:ext uri="{0D108BD9-81ED-4DB2-BD59-A6C34878D82A}">
                    <a16:rowId xmlns:a16="http://schemas.microsoft.com/office/drawing/2014/main" val="4233683116"/>
                  </a:ext>
                </a:extLst>
              </a:tr>
              <a:tr h="370840">
                <a:tc>
                  <a:txBody>
                    <a:bodyPr/>
                    <a:lstStyle/>
                    <a:p>
                      <a:pPr marL="0" algn="ctr" defTabSz="914400" rtl="0" eaLnBrk="1" latinLnBrk="0" hangingPunct="1"/>
                      <a:r>
                        <a:rPr lang="fr-FR" sz="1800" b="1" kern="1200" dirty="0">
                          <a:solidFill>
                            <a:schemeClr val="lt1"/>
                          </a:solidFill>
                          <a:latin typeface="+mn-lt"/>
                          <a:ea typeface="+mn-ea"/>
                          <a:cs typeface="+mn-cs"/>
                        </a:rPr>
                        <a:t>Opportunités</a:t>
                      </a:r>
                    </a:p>
                  </a:txBody>
                  <a:tcPr>
                    <a:solidFill>
                      <a:srgbClr val="C00000"/>
                    </a:solidFill>
                  </a:tcPr>
                </a:tc>
                <a:tc>
                  <a:txBody>
                    <a:bodyPr/>
                    <a:lstStyle/>
                    <a:p>
                      <a:pPr algn="ctr"/>
                      <a:r>
                        <a:rPr lang="fr-FR" sz="1800" b="1" kern="1200" dirty="0">
                          <a:solidFill>
                            <a:schemeClr val="lt1"/>
                          </a:solidFill>
                          <a:latin typeface="+mn-lt"/>
                          <a:ea typeface="+mn-ea"/>
                          <a:cs typeface="+mn-cs"/>
                        </a:rPr>
                        <a:t>Menaces</a:t>
                      </a:r>
                    </a:p>
                  </a:txBody>
                  <a:tcPr>
                    <a:solidFill>
                      <a:srgbClr val="C00000"/>
                    </a:solidFill>
                  </a:tcPr>
                </a:tc>
                <a:extLst>
                  <a:ext uri="{0D108BD9-81ED-4DB2-BD59-A6C34878D82A}">
                    <a16:rowId xmlns:a16="http://schemas.microsoft.com/office/drawing/2014/main" val="40889669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L'expansion des activités automobiles proposées. </a:t>
                      </a:r>
                      <a:endParaRPr lang="fr-FR" dirty="0"/>
                    </a:p>
                  </a:txBody>
                  <a:tcPr/>
                </a:tc>
                <a:tc>
                  <a:txBody>
                    <a:bodyPr/>
                    <a:lstStyle/>
                    <a:p>
                      <a:r>
                        <a:rPr lang="fr-FR" sz="1800" kern="1200" dirty="0">
                          <a:solidFill>
                            <a:schemeClr val="dk1"/>
                          </a:solidFill>
                          <a:effectLst/>
                          <a:latin typeface="+mn-lt"/>
                          <a:ea typeface="+mn-ea"/>
                          <a:cs typeface="+mn-cs"/>
                        </a:rPr>
                        <a:t>La perte de sponsors</a:t>
                      </a:r>
                      <a:endParaRPr lang="fr-FR" dirty="0"/>
                    </a:p>
                  </a:txBody>
                  <a:tcPr/>
                </a:tc>
                <a:extLst>
                  <a:ext uri="{0D108BD9-81ED-4DB2-BD59-A6C34878D82A}">
                    <a16:rowId xmlns:a16="http://schemas.microsoft.com/office/drawing/2014/main" val="30478159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De nouvelles associations dans le monde du sport automobile</a:t>
                      </a:r>
                    </a:p>
                  </a:txBody>
                  <a:tcPr/>
                </a:tc>
                <a:extLst>
                  <a:ext uri="{0D108BD9-81ED-4DB2-BD59-A6C34878D82A}">
                    <a16:rowId xmlns:a16="http://schemas.microsoft.com/office/drawing/2014/main" val="3441793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Le durcissement des règlements liés à l’environnement</a:t>
                      </a:r>
                    </a:p>
                  </a:txBody>
                  <a:tcPr/>
                </a:tc>
                <a:extLst>
                  <a:ext uri="{0D108BD9-81ED-4DB2-BD59-A6C34878D82A}">
                    <a16:rowId xmlns:a16="http://schemas.microsoft.com/office/drawing/2014/main" val="1773670300"/>
                  </a:ext>
                </a:extLst>
              </a:tr>
              <a:tr h="370840">
                <a:tc>
                  <a:txBody>
                    <a:bodyPr/>
                    <a:lstStyle/>
                    <a:p>
                      <a:endParaRPr lang="fr-FR" dirty="0"/>
                    </a:p>
                  </a:txBody>
                  <a:tcPr/>
                </a:tc>
                <a:tc>
                  <a:txBody>
                    <a:bodyPr/>
                    <a:lstStyle/>
                    <a:p>
                      <a:r>
                        <a:rPr lang="fr-FR" sz="1800" kern="1200" dirty="0">
                          <a:solidFill>
                            <a:schemeClr val="dk1"/>
                          </a:solidFill>
                          <a:effectLst/>
                          <a:latin typeface="+mn-lt"/>
                          <a:ea typeface="+mn-ea"/>
                          <a:cs typeface="+mn-cs"/>
                        </a:rPr>
                        <a:t>La conjoncture économique mauvaise </a:t>
                      </a:r>
                      <a:endParaRPr lang="fr-FR" dirty="0"/>
                    </a:p>
                  </a:txBody>
                  <a:tcPr/>
                </a:tc>
                <a:extLst>
                  <a:ext uri="{0D108BD9-81ED-4DB2-BD59-A6C34878D82A}">
                    <a16:rowId xmlns:a16="http://schemas.microsoft.com/office/drawing/2014/main" val="1230611379"/>
                  </a:ext>
                </a:extLst>
              </a:tr>
            </a:tbl>
          </a:graphicData>
        </a:graphic>
      </p:graphicFrame>
      <p:sp>
        <p:nvSpPr>
          <p:cNvPr id="4" name="Titre 1">
            <a:extLst>
              <a:ext uri="{FF2B5EF4-FFF2-40B4-BE49-F238E27FC236}">
                <a16:creationId xmlns:a16="http://schemas.microsoft.com/office/drawing/2014/main" id="{9A83B45E-63CB-FD19-804E-B710AAD6EE6B}"/>
              </a:ext>
            </a:extLst>
          </p:cNvPr>
          <p:cNvSpPr txBox="1">
            <a:spLocks/>
          </p:cNvSpPr>
          <p:nvPr/>
        </p:nvSpPr>
        <p:spPr>
          <a:xfrm>
            <a:off x="4975860" y="1072896"/>
            <a:ext cx="2240280" cy="74066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sz="3600" dirty="0">
                <a:solidFill>
                  <a:schemeClr val="tx1"/>
                </a:solidFill>
              </a:rPr>
              <a:t>SWOT</a:t>
            </a:r>
          </a:p>
        </p:txBody>
      </p:sp>
    </p:spTree>
    <p:extLst>
      <p:ext uri="{BB962C8B-B14F-4D97-AF65-F5344CB8AC3E}">
        <p14:creationId xmlns:p14="http://schemas.microsoft.com/office/powerpoint/2010/main" val="4134256754"/>
      </p:ext>
    </p:extLst>
  </p:cSld>
  <p:clrMapOvr>
    <a:masterClrMapping/>
  </p:clrMapOvr>
</p:sld>
</file>

<file path=ppt/theme/theme1.xml><?xml version="1.0" encoding="utf-8"?>
<a:theme xmlns:a="http://schemas.openxmlformats.org/drawingml/2006/main" name="Cadrage">
  <a:themeElements>
    <a:clrScheme name="Personnalisé 2">
      <a:dk1>
        <a:sysClr val="windowText" lastClr="000000"/>
      </a:dk1>
      <a:lt1>
        <a:sysClr val="window" lastClr="FFFFFF"/>
      </a:lt1>
      <a:dk2>
        <a:srgbClr val="D90404"/>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999</TotalTime>
  <Words>1222</Words>
  <Application>Microsoft Office PowerPoint</Application>
  <PresentationFormat>Grand écran</PresentationFormat>
  <Paragraphs>231</Paragraphs>
  <Slides>21</Slides>
  <Notes>10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Calibri Light</vt:lpstr>
      <vt:lpstr>Courier New</vt:lpstr>
      <vt:lpstr>Franklin Gothic Book</vt:lpstr>
      <vt:lpstr>Symbol</vt:lpstr>
      <vt:lpstr>Cadrage</vt:lpstr>
      <vt:lpstr>About Myself</vt:lpstr>
      <vt:lpstr>2016</vt:lpstr>
      <vt:lpstr>2019</vt:lpstr>
      <vt:lpstr>Application Mobile</vt:lpstr>
      <vt:lpstr>Cahier des charges</vt:lpstr>
      <vt:lpstr>Le contexte du projet</vt:lpstr>
      <vt:lpstr>Persona : </vt:lpstr>
      <vt:lpstr>Analyse de la concurrence :</vt:lpstr>
      <vt:lpstr>Analyse Marketing</vt:lpstr>
      <vt:lpstr>Charte éditoriale :</vt:lpstr>
      <vt:lpstr>Moodboard :</vt:lpstr>
      <vt:lpstr>Style Tile :</vt:lpstr>
      <vt:lpstr>L’arborescence</vt:lpstr>
      <vt:lpstr>Maquettage </vt:lpstr>
      <vt:lpstr>Maquettage Figma</vt:lpstr>
      <vt:lpstr>Diagramme d’utilisation</vt:lpstr>
      <vt:lpstr>Définition des besoins</vt:lpstr>
      <vt:lpstr>Enoncé du besoin : </vt:lpstr>
      <vt:lpstr>Les fonctions du produit : </vt:lpstr>
      <vt:lpstr>Les contraintes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Mobile</dc:title>
  <dc:creator>elisa roger</dc:creator>
  <cp:lastModifiedBy>elisa roger</cp:lastModifiedBy>
  <cp:revision>8</cp:revision>
  <dcterms:created xsi:type="dcterms:W3CDTF">2023-12-14T14:17:59Z</dcterms:created>
  <dcterms:modified xsi:type="dcterms:W3CDTF">2023-12-19T15:10:33Z</dcterms:modified>
</cp:coreProperties>
</file>